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8" r:id="rId2"/>
  </p:sldMasterIdLst>
  <p:notesMasterIdLst>
    <p:notesMasterId r:id="rId33"/>
  </p:notesMasterIdLst>
  <p:sldIdLst>
    <p:sldId id="256" r:id="rId3"/>
    <p:sldId id="329" r:id="rId4"/>
    <p:sldId id="303" r:id="rId5"/>
    <p:sldId id="257" r:id="rId6"/>
    <p:sldId id="258" r:id="rId7"/>
    <p:sldId id="259" r:id="rId8"/>
    <p:sldId id="330" r:id="rId9"/>
    <p:sldId id="332" r:id="rId10"/>
    <p:sldId id="331" r:id="rId11"/>
    <p:sldId id="260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4" r:id="rId20"/>
    <p:sldId id="340" r:id="rId21"/>
    <p:sldId id="341" r:id="rId22"/>
    <p:sldId id="342" r:id="rId23"/>
    <p:sldId id="343" r:id="rId24"/>
    <p:sldId id="355" r:id="rId25"/>
    <p:sldId id="352" r:id="rId26"/>
    <p:sldId id="353" r:id="rId27"/>
    <p:sldId id="348" r:id="rId28"/>
    <p:sldId id="346" r:id="rId29"/>
    <p:sldId id="347" r:id="rId30"/>
    <p:sldId id="354" r:id="rId31"/>
    <p:sldId id="345" r:id="rId32"/>
  </p:sldIdLst>
  <p:sldSz cx="9144000" cy="5143500" type="screen16x9"/>
  <p:notesSz cx="6858000" cy="9144000"/>
  <p:embeddedFontLst>
    <p:embeddedFont>
      <p:font typeface="Arvo" panose="020B0604020202020204" charset="-94"/>
      <p:regular r:id="rId34"/>
      <p:bold r:id="rId35"/>
      <p:italic r:id="rId36"/>
      <p:boldItalic r:id="rId37"/>
    </p:embeddedFont>
    <p:embeddedFont>
      <p:font typeface="Bodoni" panose="020B060402020202020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Proxima Nova Semibold" panose="020B0604020202020204" charset="0"/>
      <p:regular r:id="rId47"/>
      <p:bold r:id="rId48"/>
      <p:boldItalic r:id="rId49"/>
    </p:embeddedFont>
    <p:embeddedFont>
      <p:font typeface="Ubuntu" panose="020B0604020202020204" charset="0"/>
      <p:regular r:id="rId50"/>
      <p:bold r:id="rId51"/>
      <p:italic r:id="rId52"/>
      <p:boldItalic r:id="rId53"/>
    </p:embeddedFont>
    <p:embeddedFont>
      <p:font typeface="Ubuntu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İBRAHİM BAŞAR YARGICI" initials="İBY" lastIdx="1" clrIdx="0">
    <p:extLst>
      <p:ext uri="{19B8F6BF-5375-455C-9EA6-DF929625EA0E}">
        <p15:presenceInfo xmlns:p15="http://schemas.microsoft.com/office/powerpoint/2012/main" userId="S::ibrahimyargici18@istanbularel.edu.tr::08f1a5e2-1eff-4c80-ae61-e5ef1510eca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7FC"/>
    <a:srgbClr val="102D38"/>
    <a:srgbClr val="E6E6E6"/>
    <a:srgbClr val="E8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32026-29B4-4EAC-9494-84C606D6B3D7}">
  <a:tblStyle styleId="{DC132026-29B4-4EAC-9494-84C606D6B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F1D111-DF81-4919-B196-2355C11C06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0" y="8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4T18:19:56.166"/>
    </inkml:context>
    <inkml:brush xml:id="br0">
      <inkml:brushProperty name="width" value="0.3" units="cm"/>
      <inkml:brushProperty name="height" value="0.6" units="cm"/>
      <inkml:brushProperty name="color" value="#F8F8F8"/>
      <inkml:brushProperty name="tip" value="rectangle"/>
      <inkml:brushProperty name="rasterOp" value="maskPen"/>
      <inkml:brushProperty name="ignorePressure" value="1"/>
    </inkml:brush>
  </inkml:definitions>
  <inkml:trace contextRef="#ctx0" brushRef="#br0">36 37,'-2'0,"-1"0,1 0,0 1,-1-1,1 1,0-1,-1 1,1 0,0 0,0 0,0 0,-3 3,4-4,1 0,0 0,0 0,0 0,-1 1,1-1,0 0,0 0,0 0,0 0,0 1,0-1,-1 0,1 0,0 0,0 0,0 1,0-1,0 0,0 0,0 1,0-1,0 0,0 0,0 0,0 1,0-1,0 0,0 0,0 0,0 1,0-1,0 0,0 0,0 0,1 1,-1-1,0 0,0 0,0 0,0 1,0-1,1 0,20 5,36-5,-1-3,1-3,67-14,-57 8,132-7,519 21,-684-2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4T18:19:56.542"/>
    </inkml:context>
    <inkml:brush xml:id="br0">
      <inkml:brushProperty name="width" value="0.3" units="cm"/>
      <inkml:brushProperty name="height" value="0.6" units="cm"/>
      <inkml:brushProperty name="color" value="#F8F8F8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0:01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481 104 24575,'0'5'0,"0"-1"0,0 0 0,0 1 0,1-1 0,-1 0 0,1 0 0,0 1 0,0-1 0,1 0 0,-1 0 0,4 7 0,-3-10 0,0 1 0,0 0 0,-1-1 0,1 1 0,0-1 0,0 0 0,0 0 0,1 0 0,-1 0 0,0 0 0,0 0 0,1 0 0,-1-1 0,0 1 0,1-1 0,-1 1 0,0-1 0,1 0 0,-1 0 0,1 0 0,-1-1 0,0 1 0,5-1 0,28-6 0,0 0 0,55-22 0,-10 4 0,40-6 0,1 4 0,1 6 0,1 6 0,179 0 0,-236 18 0,0 3 0,-1 3 0,-1 3 0,91 29 0,-147-39 0,0 0 0,-1 1 0,1 0 0,-1 0 0,0 1 0,0 0 0,0 1 0,-1-1 0,1 1 0,-1 0 0,0 1 0,9 10 0,-12-11 0,0 0 0,0 1 0,-1-1 0,1 1 0,-1-1 0,0 1 0,-1 0 0,1 0 0,-1 0 0,-1 0 0,1 0 0,-1 0 0,0 0 0,0 0 0,0 0 0,-1 0 0,-2 8 0,2-9 0,0-1 0,-1 1 0,1-1 0,-1 1 0,0-1 0,0 0 0,0 1 0,-1-1 0,1 0 0,-1-1 0,0 1 0,0 0 0,-1-1 0,1 0 0,-1 1 0,1-2 0,-1 1 0,0 0 0,0-1 0,-6 3 0,-7 2 0,0-1 0,0-1 0,0 0 0,-22 2 0,2 1 0,-39 6 0,0-3 0,-92 1 0,-159-13 0,129-2 0,-603 3 0,791 0 0,1 1 0,-1 0 0,1 1 0,-1 0 0,1 1 0,-11 4 0,-10 3 0,24-9 0,0-1 0,0 0 0,0 0 0,0 0 0,0-1 0,0 0 0,0 0 0,1-1 0,-1 1 0,0-1 0,1 0 0,-1-1 0,-8-4 0,10 5 0,-1 0 0,1-1 0,0 1 0,0-1 0,0 0 0,0 0 0,0 0 0,1-1 0,-1 1 0,1-1 0,0 0 0,0 0 0,0 0 0,1 0 0,0 0 0,-3-7 0,5 8 0,0 1 0,0 0 0,0-1 0,0 1 0,1 0 0,-1-1 0,1 1 0,0 0 0,0-1 0,0 1 0,0 0 0,0 0 0,0 0 0,0 0 0,1 0 0,-1 0 0,1 0 0,0 0 0,-1 1 0,1-1 0,2-1 0,48-32 0,-40 27 0,16-7 0,1 1 0,1 1 0,58-16 0,-27 10 0,-36 12 0,-1 2 0,1 0 0,1 2 0,24 0 0,72 2 0,-110 1 0,-69-1 0,35-1 0,1 2 0,-1 0 0,0 1 0,1 1 0,-23 5 0,41-6 0,1 0 0,-1 0 0,0 0 0,1 0 0,-1 1 0,1-1 0,-1 1 0,1-1 0,0 1 0,-3 3 0,5-5 0,-1 0 0,1 0 0,0 1 0,0-1 0,0 0 0,-1 1 0,1-1 0,0 0 0,0 1 0,0-1 0,0 0 0,0 1 0,0-1 0,0 0 0,0 1 0,0-1 0,0 0 0,0 1 0,0-1 0,0 0 0,0 1 0,0-1 0,0 0 0,0 1 0,0-1 0,0 0 0,0 1 0,1-1 0,-1 0 0,0 1 0,0-1 0,1 1 0,20 8 0,19-2 0,0-3 0,1-1 0,-1-2 0,56-5 0,-19 1 0,369-17-91,452 5-4733,-667 27 3171,-4-9 7319,-295 41-4764,44-31-902,-1-1 0,0-2 0,-1 0 0,-31 6 0,-112 18 0,109-23 0,-271 38 0,136-23 0,181-23 0,-1 1 0,1-1 0,-1 2 0,1 0 0,1 1 0,-1 1 0,1 0 0,0 0 0,0 1 0,1 1 0,0 0 0,1 1 0,0 0 0,1 1 0,-16 19 0,14-5-1365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1:49:36.4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1089 1 24575,'-1'24'0,"-2"-1"0,-1 1 0,-13 42 0,-1 9 0,-1 112 0,11-88 0,2 215 0,8-180 0,0-102 0,7 45 0,0-10 0,-2-4 0,-1-16 0,-1 48 0,-4-3 0,-3 77 0,1-165 0,1-1 0,-1 1 0,0-1 0,0 1 0,-1-1 0,1 0 0,-1 1 0,0-1 0,1 0 0,-1 0 0,-1 0 0,1 0 0,0-1 0,-1 1 0,1 0 0,-1-1 0,0 0 0,0 0 0,0 0 0,0 0 0,0 0 0,0 0 0,-1-1 0,1 0 0,0 1 0,-1-1 0,1-1 0,-1 1 0,-5 0 0,-14 2 0,1-1 0,-1 0 0,-37-4 0,33 1 0,-545-1 0,568 2 0,0 0 0,0-1 0,0 1 0,0-1 0,0 0 0,0 0 0,1 0 0,-1 0 0,0-1 0,1 1 0,-1-1 0,1 0 0,-1 0 0,1-1 0,0 1 0,-4-4 0,3 1 0,-1 0 0,1 0 0,0-1 0,1 1 0,-1-1 0,1 0 0,0 0 0,-4-12 0,0-9 0,1 0 0,2-1 0,-3-48 0,5 52 0,-12-133 0,-11-201 0,22 311 0,-2 0 0,-3 1 0,-18-67 0,1 10 0,19 58 0,2-1 0,1 0 0,7-72 0,-1 17 0,-4 97 0,1 0 0,0 0 0,0-1 0,1 1 0,-1 0 0,1 0 0,0 0 0,0 1 0,0-1 0,1 0 0,-1 0 0,1 0 0,3-4 0,-3 6 0,0 0 0,1 0 0,-1 0 0,1 1 0,-1-1 0,1 1 0,0 0 0,-1 0 0,1 0 0,0 0 0,0 0 0,0 1 0,0-1 0,0 1 0,0 0 0,-1 0 0,1 0 0,0 0 0,4 1 0,-6-1 0,42 2 0,0-1 0,-1-2 0,1-2 0,44-9 0,-39 4 0,0 3 0,1 1 0,66 5 0,56-4 0,-151 0 0,3 2 0,-22 2 0,-1-1 0,1 1 0,-1 0 0,0 0 0,1 0 0,-1 0 0,0 0 0,0 0 0,0 0 0,1 0 0,-1 0 0,0 0 0,0 0 0,0 0 0,-1 0 0,1 0 0,0 0 0,0 0 0,0 0 0,-1 0 0,1-1 0,0 1 0,-1 0 0,1 0 0,-1 0 0,-1 1 0,-6 20 0,-2-1 0,-1 0 0,-1-1 0,-1 0 0,0-1 0,-1-1 0,-18 19 0,22-27 0,-1 0 0,1-1 0,-2 0 0,1 0 0,-1-1 0,0-1 0,-1 0 0,0-1 0,0 0 0,0-1 0,-1 0 0,-25 4 0,-13 1 0,-79 27 0,-17 3 0,141-38 0,3-1 0,-1 1 0,0-1 0,1 0 0,-1 0 0,0-1 0,0 0 0,0 1 0,1-2 0,-1 1 0,0 0 0,0-1 0,-8-2 0,13 2 0,-1 1 0,1-1 0,0 1 0,0-1 0,0 0 0,0 1 0,-1-1 0,1 1 0,0-1 0,0 1 0,0-1 0,0 1 0,0-1 0,1 1 0,-1-1 0,0 0 0,0 1 0,0-1 0,0 1 0,1-1 0,-1 1 0,0-1 0,0 1 0,1-1 0,-1 1 0,0-1 0,1 1 0,-1 0 0,0-1 0,1 1 0,-1 0 0,1-1 0,-1 1 0,1 0 0,-1-1 0,1 1 0,0 0 0,25-17 0,-21 14 0,58-37 0,-18 10 0,73-35 0,-78 47 0,-19 6 0,0 2 0,1 1 0,0 0 0,0 2 0,1 0 0,0 2 0,0 0 0,29-1 0,-50 6 0,-1 0 0,1 0 0,0 0 0,0 0 0,-1 1 0,1-1 0,0 1 0,0-1 0,-1 1 0,1 0 0,-1-1 0,1 1 0,0 0 0,-1 0 0,0 0 0,1 0 0,-1 0 0,1 1 0,-1-1 0,0 0 0,0 1 0,0-1 0,1 2 0,0 1 0,0-1 0,-1 1 0,0 0 0,0 0 0,0 0 0,0-1 0,-1 1 0,1 0 0,-1 0 0,0 5 0,-2 6 0,1-1 0,-2 1 0,0-1 0,-9 25 0,4-20 0,-2-2 0,0 1 0,-1-1 0,-1-1 0,0 0 0,-1-1 0,-1 0 0,-1-1 0,-16 13 0,5-2 0,-32 36 0,55-57 0,0 1 0,0-1 0,0 1 0,1-1 0,0 1 0,0 0 0,0 0 0,0-1 0,1 2 0,0-1 0,0 0 0,0 6 0,1-11 0,0 1 0,0 0 0,0 0 0,0 0 0,0 0 0,0-1 0,0 1 0,0 0 0,1 0 0,-1-1 0,0 1 0,1 0 0,-1 0 0,0-1 0,1 1 0,-1 0 0,1-1 0,-1 1 0,1 0 0,-1-1 0,1 1 0,0-1 0,-1 1 0,1-1 0,0 1 0,-1-1 0,1 0 0,1 1 0,0-1 0,1 0 0,-1 0 0,0 0 0,1 0 0,-1 0 0,1-1 0,-1 1 0,0-1 0,1 0 0,-1 0 0,0 0 0,0 0 0,0 0 0,0 0 0,3-2 0,26-19 0,0-2 0,-1-2 0,-2 0 0,40-48 0,-27 30 0,-2 1 0,-19 20 0,0 1 0,1 1 0,26-19 0,-38 38 0,-11 14 0,-11 17 0,-102 140 0,-13 23 0,77-105 0,-4-2 0,-77 91 0,153-211 0,28-59 0,6-12 0,-48 95 0,42-76 0,4 2 0,66-80 0,-118 164 0,0-1 0,0 0 0,1 0 0,-1 0 0,1 1 0,-1-1 0,1 1 0,0-1 0,0 1 0,-1 0 0,1 0 0,0 0 0,0 0 0,0 0 0,2-1 0,-3 3 0,-1-1 0,1 1 0,-1-1 0,1 1 0,-1 0 0,1-1 0,-1 1 0,0 0 0,1-1 0,-1 1 0,0 0 0,0 0 0,0-1 0,0 1 0,1 0 0,-1 0 0,0-1 0,0 1 0,0 0 0,-1 0 0,1 0 0,0-1 0,0 1 0,0 0 0,0 0 0,-1 1 0,-23 76 0,22-70 0,-22 59 0,4 1 0,3 1 0,3 1 0,-8 106 0,14-77 0,-2 61 0,13-134 0,3-21 0,15-35 0,-11 15 0,6-11 0,183-262 0,-200 290 0,-51 91 0,41-74 0,1 1 0,1 1 0,1 0 0,-8 31 0,16-49 0,-3 54 0,3-55 0,0-1 0,0 0 0,0 1 0,0-1 0,0 1 0,1-1 0,-1 1 0,1-1 0,-1 1 0,1-1 0,-1 0 0,1 1 0,0-1 0,0 0 0,0 0 0,0 0 0,0 1 0,0-1 0,0 0 0,0 0 0,0 0 0,0 0 0,0-1 0,1 1 0,-1 0 0,0 0 0,1-1 0,-1 1 0,0-1 0,1 1 0,-1-1 0,1 0 0,1 1 0,14-2-53,0 0 0,0-1 0,21-4 0,47-5-1230,-78 10 1201,-1 2 1,1-1 0,-1 1 0,0-1 0,1 2 0,-1-1 0,0 1-1,0 0 1,0 0 0,11 6 0,-1 6-886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0:47:09.5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319 599 24575,'-6'2'0,"0"-1"0,0 1 0,1 1 0,-1-1 0,1 1 0,0 0 0,0 0 0,0 1 0,0 0 0,-8 7 0,-10 7 0,12-9 0,0-1 0,1 1 0,-11 12 0,-18 16 0,21-20 0,1 0 0,0 1 0,-21 30 0,1 0 0,28-34 0,16-15 0,22-18 0,74-70 0,-64 52 0,2 2 0,1 1 0,2 3 0,1 1 0,49-23 0,-77 45 0,-11 4 0,1 0 0,0 1 0,0 0 0,0 1 0,13-3 0,-20 5 0,1 0 0,-1 0 0,1 0 0,-1 0 0,1 0 0,-1 0 0,1 0 0,-1 0 0,1 0 0,0 0 0,-1 0 0,1 0 0,-1 0 0,1 1 0,-1-1 0,0 0 0,1 0 0,-1 1 0,1-1 0,-1 0 0,1 1 0,-1-1 0,0 1 0,1-1 0,-1 0 0,0 1 0,1-1 0,-1 1 0,0-1 0,0 1 0,1 0 0,-1 1 0,0 1 0,0-1 0,0 1 0,0-1 0,0 0 0,0 1 0,-1-1 0,1 1 0,-1-1 0,0 0 0,-2 4 0,-8 20 0,-1-2 0,-19 29 0,19-34 0,1 0 0,0 1 0,1 1 0,-8 27 0,17-47 0,0 1 0,1-1 0,-1 1 0,1-1 0,-1 1 0,1 0 0,0-1 0,-1 1 0,1-1 0,0 1 0,0-1 0,0 1 0,0 0 0,1-1 0,-1 1 0,0-1 0,1 1 0,-1 0 0,1-1 0,-1 1 0,1-1 0,0 0 0,-1 1 0,1-1 0,0 1 0,0-1 0,0 0 0,0 0 0,0 0 0,0 0 0,3 2 0,-1-2 0,-1-1 0,1 1 0,-1-1 0,1 0 0,-1 0 0,1 0 0,-1 0 0,1 0 0,0-1 0,-1 1 0,1-1 0,-1 1 0,0-1 0,1 0 0,-1 0 0,0 0 0,1-1 0,-1 1 0,4-3 0,27-22 0,-1 0 0,-1-3 0,39-45 0,-21 23 0,4-2-665,-8 8-2587,52-65 1,-50 36 3635,-44 68-384,0 0 0,-1 0 0,0-1 0,0 0 0,0 1 0,-1-1 0,1 0 0,-1-12 0,-1 19 0,0-1 0,0 0 0,0 0 0,0 0 0,0 0 0,-1 0 0,1 0 0,0 0 0,0 0 0,-1 0 0,1 0 0,-1 1 0,1-1 0,0 0 0,-1 0 0,0 0 0,1 1 0,-1-1 0,1 0 0,-1 1 0,0-1 0,0 0 0,1 1 0,-3-2 0,1 2 0,1 0 0,-1 0 0,0 0 0,0 0 0,0 0 0,0 0 0,0 0 0,0 1 0,0-1 0,0 1 0,0-1 0,1 1 0,-1 0 0,0 0 0,0 0 0,1 0 0,-3 2 0,-48 32-147,-22 29 4967,12-9-2709,-205 178-3117,104-73-4772,138-136 5778,25-24 0,0 0 0,0 0 0,0 0 0,0 0 0,0 0 0,0-1 0,0 1 0,0 0 0,0 0 0,0 0 0,0 0 0,0 0 0,0 0 0,0 0 0,0 0 0,0 0 0,0 0 0,0 0 0,0 0 0,0 0 0,0 0 0,-1-1 0,1 1 0,0 0 0,0 0 0,0 0 0,33-42 0,-17 21 0,-8 11 193,208-283 5494,-182 240-5461,-2-1 0,-2-2 0,38-102 0,-65 149-226,17-63 0,-19 68 0,0 1 0,-1-1 0,1 0 0,-1 0 0,0 0 0,0 0 0,-1 1 0,1-1 0,-1 0 0,0 0 0,0 0 0,0 1 0,0-1 0,-1 1 0,1-1 0,-3-3 0,3 6 0,0 0 0,0-1 0,-1 1 0,1 0 0,0 0 0,0 0 0,-1 0 0,1 1 0,0-1 0,-1 0 0,1 1 0,-1-1 0,1 1 0,-1-1 0,0 1 0,1 0 0,-1-1 0,1 1 0,-1 0 0,1 0 0,-1 0 0,0 0 0,1 0 0,-1 1 0,1-1 0,-1 0 0,1 1 0,-1-1 0,1 1 0,-1 0 0,1-1 0,-1 1 0,1 0 0,0 0 0,-1 0 0,1 0 0,-2 2 0,-4 3 0,0 0 0,0 0 0,1 1 0,0 0 0,-8 11 0,-5 11-227,1 1-1,1 0 1,2 1-1,1 1 1,-18 64-1,23-56-6598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0:47:18.6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 24575,'0'-3'0,"1"0"0,-1 0 0,1 1 0,0-1 0,0 0 0,0 0 0,1 1 0,-1-1 0,1 0 0,-1 1 0,1 0 0,0-1 0,0 1 0,0 0 0,0 0 0,0 0 0,0 0 0,1 0 0,-1 0 0,0 1 0,1-1 0,0 1 0,-1 0 0,7-2 0,2-2 0,1 2 0,-1-1 0,1 1 0,19-2 0,-23 4 0,103-8 0,-98 9 0,0 0 0,0 0 0,1 2 0,-1-1 0,0 2 0,16 4 0,-26-5 0,0-1 0,1 1 0,-1 0 0,0 0 0,0 1 0,0-1 0,0 0 0,0 1 0,0 0 0,-1 0 0,1 0 0,-1 0 0,0 0 0,0 0 0,0 0 0,0 1 0,-1-1 0,1 1 0,-1-1 0,0 1 0,1 4 0,1 10 0,0 0 0,-1 0 0,-1 25 0,1 11 0,26 555 0,-28-598 0,-1-1 0,1 0 0,0 0 0,1-1 0,0 1 0,1 0 0,3 10 0,-5-19 0,0 0 0,1 0 0,-1 0 0,1-1 0,-1 1 0,1 0 0,-1 0 0,1 0 0,0-1 0,-1 1 0,1-1 0,0 1 0,-1 0 0,1-1 0,0 1 0,0-1 0,0 1 0,0-1 0,-1 0 0,1 1 0,0-1 0,0 0 0,0 0 0,0 0 0,0 1 0,0-1 0,0 0 0,0 0 0,0 0 0,0-1 0,0 1 0,0 0 0,-1 0 0,1 0 0,0-1 0,0 1 0,0 0 0,1-2 0,37-21 0,-31 16 0,22-14 0,-1-2 0,0-1 0,-3-2 0,0 0 0,-1-2 0,-2 0 0,-1-2 0,-1 0 0,-1-2 0,15-34 0,-26 40 0,0 0 0,-2-1 0,-1 0 0,-2 0 0,0 0 0,-2-1 0,-1 0 0,-1 1 0,-1-1 0,-6-29 0,7 53 0,-1 0 0,1 0 0,-1 1 0,0-1 0,0 1 0,-1-1 0,1 1 0,-1-1 0,1 1 0,-1 0 0,0 0 0,-1 0 0,1 0 0,0 0 0,-1 0 0,0 0 0,1 1 0,-1 0 0,0-1 0,-1 1 0,1 0 0,0 0 0,-7-2 0,7 3 0,0 1 0,0-1 0,0 1 0,0 0 0,0 0 0,0 0 0,-1 0 0,1 0 0,0 1 0,0-1 0,0 1 0,0 0 0,0 0 0,0 0 0,0 0 0,0 1 0,1-1 0,-1 1 0,0-1 0,1 1 0,-1 0 0,1 0 0,0 0 0,-1 1 0,1-1 0,0 1 0,0-1 0,-1 4 0,-3 5 0,0 0 0,1 0 0,0 0 0,1 1 0,1 0 0,0 0 0,0 0 0,1 0 0,1 0 0,-1 18 0,2-6 0,1 1 0,0 0 0,2-1 0,7 31 0,-2-31 0,1-1 0,2 0 0,0 0 0,1-1 0,29 39 0,17 33 0,-52-82 0,1-1 0,0 0 0,0 0 0,1 0 0,0-1 0,1-1 0,17 16 0,-22-22 0,0 0 0,1 0 0,-1 0 0,1-1 0,0 0 0,-1 0 0,1 0 0,0 0 0,0-1 0,0 0 0,1 0 0,-1 0 0,0-1 0,0 0 0,0 0 0,1 0 0,-1-1 0,0 1 0,0-1 0,0 0 0,0-1 0,8-2 0,-8 2 0,0-1 0,0 1 0,0-1 0,-1 0 0,1-1 0,-1 1 0,1-1 0,-1 0 0,-1 0 0,1 0 0,0 0 0,-1 0 0,0-1 0,0 0 0,0 0 0,3-7 0,1-8 0,0 0 0,-1-1 0,3-22 0,2-5 0,-1-2 0,-3 0 0,-1 0 0,-3-1 0,-2 1 0,-9-84 0,7 123 0,0 1 0,-1-1 0,-1 1 0,1 0 0,-2 0 0,1 0 0,-2 0 0,1 0 0,-1 1 0,0 0 0,-1 0 0,-11-14 0,11 17 0,0 1 0,0-1 0,0 1 0,-1 1 0,1-1 0,-1 1 0,0 0 0,0 1 0,-1-1 0,1 1 0,-1 1 0,0 0 0,1 0 0,-1 0 0,0 1 0,0 0 0,-11 0 0,15 1-54,1 0-1,-1 0 0,1 1 1,-1-1-1,1 1 1,-1 0-1,1 0 0,0 0 1,-1 0-1,1 0 1,0 1-1,0 0 0,0-1 1,0 1-1,0 0 0,0 0 1,0 1-1,1-1 1,-1 1-1,1-1 0,0 1 1,-1 0-1,1 0 1,-3 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0:47:09.5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319 599 24575,'-6'2'0,"0"-1"0,0 1 0,1 1 0,-1-1 0,1 1 0,0 0 0,0 0 0,0 1 0,0 0 0,-8 7 0,-10 7 0,12-9 0,0-1 0,1 1 0,-11 12 0,-18 16 0,21-20 0,1 0 0,0 1 0,-21 30 0,1 0 0,28-34 0,16-15 0,22-18 0,74-70 0,-64 52 0,2 2 0,1 1 0,2 3 0,1 1 0,49-23 0,-77 45 0,-11 4 0,1 0 0,0 1 0,0 0 0,0 1 0,13-3 0,-20 5 0,1 0 0,-1 0 0,1 0 0,-1 0 0,1 0 0,-1 0 0,1 0 0,-1 0 0,1 0 0,0 0 0,-1 0 0,1 0 0,-1 0 0,1 1 0,-1-1 0,0 0 0,1 0 0,-1 1 0,1-1 0,-1 0 0,1 1 0,-1-1 0,0 1 0,1-1 0,-1 0 0,0 1 0,1-1 0,-1 1 0,0-1 0,0 1 0,1 0 0,-1 1 0,0 1 0,0-1 0,0 1 0,0-1 0,0 0 0,0 1 0,-1-1 0,1 1 0,-1-1 0,0 0 0,-2 4 0,-8 20 0,-1-2 0,-19 29 0,19-34 0,1 0 0,0 1 0,1 1 0,-8 27 0,17-47 0,0 1 0,1-1 0,-1 1 0,1-1 0,-1 1 0,1 0 0,0-1 0,-1 1 0,1-1 0,0 1 0,0-1 0,0 1 0,0 0 0,1-1 0,-1 1 0,0-1 0,1 1 0,-1 0 0,1-1 0,-1 1 0,1-1 0,0 0 0,-1 1 0,1-1 0,0 1 0,0-1 0,0 0 0,0 0 0,0 0 0,0 0 0,3 2 0,-1-2 0,-1-1 0,1 1 0,-1-1 0,1 0 0,-1 0 0,1 0 0,-1 0 0,1 0 0,0-1 0,-1 1 0,1-1 0,-1 1 0,0-1 0,1 0 0,-1 0 0,0 0 0,1-1 0,-1 1 0,4-3 0,27-22 0,-1 0 0,-1-3 0,39-45 0,-21 23 0,4-2-665,-8 8-2587,52-65 1,-50 36 3635,-44 68-384,0 0 0,-1 0 0,0-1 0,0 0 0,0 1 0,-1-1 0,1 0 0,-1-12 0,-1 19 0,0-1 0,0 0 0,0 0 0,0 0 0,0 0 0,-1 0 0,1 0 0,0 0 0,0 0 0,-1 0 0,1 0 0,-1 1 0,1-1 0,0 0 0,-1 0 0,0 0 0,1 1 0,-1-1 0,1 0 0,-1 1 0,0-1 0,0 0 0,1 1 0,-3-2 0,1 2 0,1 0 0,-1 0 0,0 0 0,0 0 0,0 0 0,0 0 0,0 0 0,0 1 0,0-1 0,0 1 0,0-1 0,1 1 0,-1 0 0,0 0 0,0 0 0,1 0 0,-3 2 0,-48 32-147,-22 29 4967,12-9-2709,-205 178-3117,104-73-4772,138-136 5778,25-24 0,0 0 0,0 0 0,0 0 0,0 0 0,0 0 0,0-1 0,0 1 0,0 0 0,0 0 0,0 0 0,0 0 0,0 0 0,0 0 0,0 0 0,0 0 0,0 0 0,0 0 0,0 0 0,0 0 0,0 0 0,0 0 0,-1-1 0,1 1 0,0 0 0,0 0 0,0 0 0,33-42 0,-17 21 0,-8 11 193,208-283 5494,-182 240-5461,-2-1 0,-2-2 0,38-102 0,-65 149-226,17-63 0,-19 68 0,0 1 0,-1-1 0,1 0 0,-1 0 0,0 0 0,0 0 0,-1 1 0,1-1 0,-1 0 0,0 0 0,0 0 0,0 1 0,0-1 0,-1 1 0,1-1 0,-3-3 0,3 6 0,0 0 0,0-1 0,-1 1 0,1 0 0,0 0 0,0 0 0,-1 0 0,1 1 0,0-1 0,-1 0 0,1 1 0,-1-1 0,1 1 0,-1-1 0,0 1 0,1 0 0,-1-1 0,1 1 0,-1 0 0,1 0 0,-1 0 0,0 0 0,1 0 0,-1 1 0,1-1 0,-1 0 0,1 1 0,-1-1 0,1 1 0,-1 0 0,1-1 0,-1 1 0,1 0 0,0 0 0,-1 0 0,1 0 0,-2 2 0,-4 3 0,0 0 0,0 0 0,1 1 0,0 0 0,-8 11 0,-5 11-227,1 1-1,1 0 1,2 1-1,1 1 1,-18 64-1,23-56-6598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0:47:18.6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 24575,'0'-3'0,"1"0"0,-1 0 0,1 1 0,0-1 0,0 0 0,0 0 0,1 1 0,-1-1 0,1 0 0,-1 1 0,1 0 0,0-1 0,0 1 0,0 0 0,0 0 0,0 0 0,0 0 0,1 0 0,-1 0 0,0 1 0,1-1 0,0 1 0,-1 0 0,7-2 0,2-2 0,1 2 0,-1-1 0,1 1 0,19-2 0,-23 4 0,103-8 0,-98 9 0,0 0 0,0 0 0,1 2 0,-1-1 0,0 2 0,16 4 0,-26-5 0,0-1 0,1 1 0,-1 0 0,0 0 0,0 1 0,0-1 0,0 0 0,0 1 0,0 0 0,-1 0 0,1 0 0,-1 0 0,0 0 0,0 0 0,0 0 0,0 1 0,-1-1 0,1 1 0,-1-1 0,0 1 0,1 4 0,1 10 0,0 0 0,-1 0 0,-1 25 0,1 11 0,26 555 0,-28-598 0,-1-1 0,1 0 0,0 0 0,1-1 0,0 1 0,1 0 0,3 10 0,-5-19 0,0 0 0,1 0 0,-1 0 0,1-1 0,-1 1 0,1 0 0,-1 0 0,1 0 0,0-1 0,-1 1 0,1-1 0,0 1 0,-1 0 0,1-1 0,0 1 0,0-1 0,0 1 0,0-1 0,-1 0 0,1 1 0,0-1 0,0 0 0,0 0 0,0 0 0,0 1 0,0-1 0,0 0 0,0 0 0,0 0 0,0-1 0,0 1 0,0 0 0,-1 0 0,1 0 0,0-1 0,0 1 0,0 0 0,1-2 0,37-21 0,-31 16 0,22-14 0,-1-2 0,0-1 0,-3-2 0,0 0 0,-1-2 0,-2 0 0,-1-2 0,-1 0 0,-1-2 0,15-34 0,-26 40 0,0 0 0,-2-1 0,-1 0 0,-2 0 0,0 0 0,-2-1 0,-1 0 0,-1 1 0,-1-1 0,-6-29 0,7 53 0,-1 0 0,1 0 0,-1 1 0,0-1 0,0 1 0,-1-1 0,1 1 0,-1-1 0,1 1 0,-1 0 0,0 0 0,-1 0 0,1 0 0,0 0 0,-1 0 0,0 0 0,1 1 0,-1 0 0,0-1 0,-1 1 0,1 0 0,0 0 0,-7-2 0,7 3 0,0 1 0,0-1 0,0 1 0,0 0 0,0 0 0,0 0 0,-1 0 0,1 0 0,0 1 0,0-1 0,0 1 0,0 0 0,0 0 0,0 0 0,0 0 0,0 1 0,1-1 0,-1 1 0,0-1 0,1 1 0,-1 0 0,1 0 0,0 0 0,-1 1 0,1-1 0,0 1 0,0-1 0,-1 4 0,-3 5 0,0 0 0,1 0 0,0 0 0,1 1 0,1 0 0,0 0 0,0 0 0,1 0 0,1 0 0,-1 18 0,2-6 0,1 1 0,0 0 0,2-1 0,7 31 0,-2-31 0,1-1 0,2 0 0,0 0 0,1-1 0,29 39 0,17 33 0,-52-82 0,1-1 0,0 0 0,0 0 0,1 0 0,0-1 0,1-1 0,17 16 0,-22-22 0,0 0 0,1 0 0,-1 0 0,1-1 0,0 0 0,-1 0 0,1 0 0,0 0 0,0-1 0,0 0 0,1 0 0,-1 0 0,0-1 0,0 0 0,0 0 0,1 0 0,-1-1 0,0 1 0,0-1 0,0 0 0,0-1 0,8-2 0,-8 2 0,0-1 0,0 1 0,0-1 0,-1 0 0,1-1 0,-1 1 0,1-1 0,-1 0 0,-1 0 0,1 0 0,0 0 0,-1 0 0,0-1 0,0 0 0,0 0 0,3-7 0,1-8 0,0 0 0,-1-1 0,3-22 0,2-5 0,-1-2 0,-3 0 0,-1 0 0,-3-1 0,-2 1 0,-9-84 0,7 123 0,0 1 0,-1-1 0,-1 1 0,1 0 0,-2 0 0,1 0 0,-2 0 0,1 0 0,-1 1 0,0 0 0,-1 0 0,-11-14 0,11 17 0,0 1 0,0-1 0,0 1 0,-1 1 0,1-1 0,-1 1 0,0 0 0,0 1 0,-1-1 0,1 1 0,-1 1 0,0 0 0,1 0 0,-1 0 0,0 1 0,0 0 0,-11 0 0,15 1-54,1 0-1,-1 0 0,1 1 1,-1-1-1,1 1 1,-1 0-1,1 0 0,0 0 1,-1 0-1,1 0 1,0 1-1,0 0 0,0-1 1,0 1-1,0 0 0,0 0 1,0 1-1,1-1 1,-1 1-1,1-1 0,0 1 1,-1 0-1,1 0 1,-3 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64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02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2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563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43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1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20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29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51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0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3" name="Google Shape;8593;g90cd82c7c1_0_15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4" name="Google Shape;8594;g90cd82c7c1_0_15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193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09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26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01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412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922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070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35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264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371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245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50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E8F7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9" t="13950" r="23718" b="14494"/>
          <a:stretch/>
        </p:blipFill>
        <p:spPr>
          <a:xfrm>
            <a:off x="7070262" y="3802365"/>
            <a:ext cx="698188" cy="9504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6225" y="11407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72" y="4500525"/>
            <a:ext cx="695930" cy="695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66" y="4415224"/>
            <a:ext cx="755300" cy="755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E8F7F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>
                    <a:lumMod val="50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2">
                    <a:lumMod val="25000"/>
                  </a:schemeClr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2"/>
          <a:stretch/>
        </p:blipFill>
        <p:spPr>
          <a:xfrm>
            <a:off x="-9009" y="4756775"/>
            <a:ext cx="7508890" cy="319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14187" r="23990" b="14614"/>
          <a:stretch/>
        </p:blipFill>
        <p:spPr>
          <a:xfrm>
            <a:off x="7508889" y="4716162"/>
            <a:ext cx="283028" cy="38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F7FC"/>
              </a:solidFill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rgbClr val="E8F7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4" r:id="rId8"/>
    <p:sldLayoutId id="2147483665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260.png"/><Relationship Id="rId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5" Type="http://schemas.openxmlformats.org/officeDocument/2006/relationships/image" Target="../media/image260.png"/><Relationship Id="rId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3824300" y="2297228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bg1"/>
                </a:solidFill>
                <a:latin typeface="Ubuntu Light" panose="020B0604020202020204" charset="0"/>
                <a:ea typeface="Ubuntu Light"/>
                <a:cs typeface="Ubuntu Light"/>
                <a:sym typeface="Ubuntu Light"/>
              </a:rPr>
              <a:t>FOLKSDEV</a:t>
            </a:r>
            <a:endParaRPr sz="1600" dirty="0">
              <a:solidFill>
                <a:schemeClr val="bg1"/>
              </a:solidFill>
              <a:latin typeface="Ubuntu Light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E2F8B10-1A20-4495-A536-3AA4BAB27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61" y="301806"/>
            <a:ext cx="2767039" cy="176878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A0D13FD-ABFA-4052-ADCB-07474BB9EFDF}"/>
              </a:ext>
            </a:extLst>
          </p:cNvPr>
          <p:cNvSpPr txBox="1"/>
          <p:nvPr/>
        </p:nvSpPr>
        <p:spPr>
          <a:xfrm>
            <a:off x="1315300" y="1976462"/>
            <a:ext cx="40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Ubuntu Light" panose="020B0604020202020204" charset="0"/>
              </a:rPr>
              <a:t>JAVA BOOTCAMP</a:t>
            </a:r>
            <a:endParaRPr lang="en-US" sz="3200" b="1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sp>
        <p:nvSpPr>
          <p:cNvPr id="6" name="Google Shape;194;p32">
            <a:extLst>
              <a:ext uri="{FF2B5EF4-FFF2-40B4-BE49-F238E27FC236}">
                <a16:creationId xmlns:a16="http://schemas.microsoft.com/office/drawing/2014/main" id="{E826E68E-0E23-4D52-A54E-AD7EA9142BD7}"/>
              </a:ext>
            </a:extLst>
          </p:cNvPr>
          <p:cNvSpPr txBox="1"/>
          <p:nvPr/>
        </p:nvSpPr>
        <p:spPr>
          <a:xfrm>
            <a:off x="1315300" y="4008719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b="1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Genel Tekrar + Algoritma Çözümlemeleri</a:t>
            </a:r>
            <a:endParaRPr sz="1200" b="1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1873200" y="1244182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700" i="0" dirty="0" err="1"/>
              <a:t>Primitive</a:t>
            </a:r>
            <a:r>
              <a:rPr lang="tr-TR" sz="2700" i="0" dirty="0"/>
              <a:t> tip değişkeni olan her veri tipinin bi</a:t>
            </a:r>
            <a:r>
              <a:rPr lang="tr-TR" sz="2700" dirty="0"/>
              <a:t>r değeri vardır. Ancak bir </a:t>
            </a:r>
            <a:r>
              <a:rPr lang="tr-TR" sz="2700" dirty="0" err="1"/>
              <a:t>Non-Primitive</a:t>
            </a:r>
            <a:r>
              <a:rPr lang="tr-TR" sz="2700" dirty="0"/>
              <a:t> tip değişkenin </a:t>
            </a:r>
            <a:r>
              <a:rPr lang="tr-TR" sz="2700" dirty="0" err="1"/>
              <a:t>default</a:t>
            </a:r>
            <a:r>
              <a:rPr lang="tr-TR" sz="2700" dirty="0"/>
              <a:t> değeri «</a:t>
            </a:r>
            <a:r>
              <a:rPr lang="tr-TR" sz="2700" dirty="0" err="1"/>
              <a:t>null</a:t>
            </a:r>
            <a:r>
              <a:rPr lang="tr-TR" sz="2700" dirty="0"/>
              <a:t>»’</a:t>
            </a:r>
            <a:r>
              <a:rPr lang="tr-TR" sz="2700" dirty="0" err="1"/>
              <a:t>dır</a:t>
            </a:r>
            <a:r>
              <a:rPr lang="tr-TR" sz="2700" dirty="0"/>
              <a:t>!</a:t>
            </a:r>
            <a:endParaRPr sz="2700" i="0" dirty="0"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1C0F54A1-4EEE-4C24-B926-AC6D5F6C2D7F}"/>
              </a:ext>
            </a:extLst>
          </p:cNvPr>
          <p:cNvSpPr txBox="1">
            <a:spLocks/>
          </p:cNvSpPr>
          <p:nvPr/>
        </p:nvSpPr>
        <p:spPr>
          <a:xfrm>
            <a:off x="-480645" y="3702518"/>
            <a:ext cx="962464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3000" b="1" i="0" u="none" strike="noStrike" cap="none">
                <a:solidFill>
                  <a:srgbClr val="E8F7F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algn="ctr"/>
            <a:r>
              <a:rPr lang="tr-TR" sz="1800" dirty="0">
                <a:solidFill>
                  <a:schemeClr val="dk2"/>
                </a:solidFill>
                <a:latin typeface="Ubuntu Light" panose="020B0604020202020204" charset="0"/>
              </a:rPr>
              <a:t>X </a:t>
            </a:r>
            <a:r>
              <a:rPr lang="tr-TR" sz="1800" dirty="0" err="1">
                <a:solidFill>
                  <a:schemeClr val="dk2"/>
                </a:solidFill>
                <a:latin typeface="Ubuntu Light" panose="020B0604020202020204" charset="0"/>
              </a:rPr>
              <a:t>degisken</a:t>
            </a:r>
            <a:r>
              <a:rPr lang="tr-TR" sz="1800" dirty="0">
                <a:solidFill>
                  <a:schemeClr val="dk2"/>
                </a:solidFill>
                <a:latin typeface="Ubuntu Light" panose="020B0604020202020204" charset="0"/>
              </a:rPr>
              <a:t> = (Is x </a:t>
            </a:r>
            <a:r>
              <a:rPr lang="tr-TR" sz="1800" dirty="0" err="1">
                <a:solidFill>
                  <a:schemeClr val="dk2"/>
                </a:solidFill>
                <a:latin typeface="Ubuntu Light" panose="020B0604020202020204" charset="0"/>
              </a:rPr>
              <a:t>Primitive</a:t>
            </a:r>
            <a:r>
              <a:rPr lang="tr-TR" sz="1800" dirty="0">
                <a:solidFill>
                  <a:schemeClr val="dk2"/>
                </a:solidFill>
                <a:latin typeface="Ubuntu Light" panose="020B0604020202020204" charset="0"/>
              </a:rPr>
              <a:t> </a:t>
            </a:r>
            <a:r>
              <a:rPr lang="tr-TR" sz="1800" dirty="0" err="1">
                <a:solidFill>
                  <a:schemeClr val="dk2"/>
                </a:solidFill>
                <a:latin typeface="Ubuntu Light" panose="020B0604020202020204" charset="0"/>
              </a:rPr>
              <a:t>type</a:t>
            </a:r>
            <a:r>
              <a:rPr lang="tr-TR" sz="1800" dirty="0">
                <a:solidFill>
                  <a:schemeClr val="dk2"/>
                </a:solidFill>
                <a:latin typeface="Ubuntu Light" panose="020B0604020202020204" charset="0"/>
              </a:rPr>
              <a:t>) ? </a:t>
            </a:r>
            <a:r>
              <a:rPr lang="tr-TR" sz="1800" dirty="0" err="1">
                <a:solidFill>
                  <a:schemeClr val="dk2"/>
                </a:solidFill>
                <a:latin typeface="Ubuntu Light" panose="020B0604020202020204" charset="0"/>
              </a:rPr>
              <a:t>DefaultValue</a:t>
            </a:r>
            <a:r>
              <a:rPr lang="tr-TR" sz="1800" dirty="0">
                <a:solidFill>
                  <a:schemeClr val="dk2"/>
                </a:solidFill>
                <a:latin typeface="Ubuntu Light" panose="020B0604020202020204" charset="0"/>
              </a:rPr>
              <a:t> : </a:t>
            </a:r>
            <a:r>
              <a:rPr lang="tr-TR" sz="1800" dirty="0" err="1">
                <a:solidFill>
                  <a:schemeClr val="dk2"/>
                </a:solidFill>
                <a:latin typeface="Ubuntu Light" panose="020B0604020202020204" charset="0"/>
              </a:rPr>
              <a:t>null</a:t>
            </a:r>
            <a:endParaRPr lang="tr-TR" sz="1800" dirty="0">
              <a:solidFill>
                <a:schemeClr val="dk2"/>
              </a:solidFill>
              <a:latin typeface="Ubuntu Light" panose="020B0604020202020204" charset="0"/>
            </a:endParaRPr>
          </a:p>
          <a:p>
            <a:pPr indent="0" algn="ctr"/>
            <a:endParaRPr lang="tr-TR" sz="1800" dirty="0">
              <a:solidFill>
                <a:schemeClr val="dk2"/>
              </a:solidFill>
              <a:latin typeface="Ubuntu Light" panose="020B0604020202020204" charset="0"/>
            </a:endParaRPr>
          </a:p>
          <a:p>
            <a:pPr indent="0" algn="ctr"/>
            <a:r>
              <a:rPr lang="tr-TR" sz="1400" b="0" dirty="0">
                <a:solidFill>
                  <a:schemeClr val="dk2"/>
                </a:solidFill>
                <a:latin typeface="Ubuntu Light" panose="020B0604020202020204" charset="0"/>
              </a:rPr>
              <a:t>(</a:t>
            </a:r>
            <a:r>
              <a:rPr lang="tr-TR" sz="1400" b="0" dirty="0" err="1">
                <a:solidFill>
                  <a:schemeClr val="dk2"/>
                </a:solidFill>
                <a:latin typeface="Ubuntu Light" panose="020B0604020202020204" charset="0"/>
              </a:rPr>
              <a:t>Discord</a:t>
            </a:r>
            <a:r>
              <a:rPr lang="tr-TR" sz="1400" b="0" dirty="0">
                <a:solidFill>
                  <a:schemeClr val="dk2"/>
                </a:solidFill>
                <a:latin typeface="Ubuntu Light" panose="020B0604020202020204" charset="0"/>
              </a:rPr>
              <a:t> kanalımızda sorulan soru üzerine ufak bir hatırlatma: </a:t>
            </a:r>
            <a:r>
              <a:rPr lang="tr-TR" sz="1400" b="0" dirty="0" err="1">
                <a:solidFill>
                  <a:schemeClr val="dk2"/>
                </a:solidFill>
                <a:latin typeface="Ubuntu Light" panose="020B0604020202020204" charset="0"/>
              </a:rPr>
              <a:t>Ternary</a:t>
            </a:r>
            <a:r>
              <a:rPr lang="tr-TR" sz="1400" b="0" dirty="0">
                <a:solidFill>
                  <a:schemeClr val="dk2"/>
                </a:solidFill>
                <a:latin typeface="Ubuntu Light" panose="020B0604020202020204" charset="0"/>
              </a:rPr>
              <a:t> </a:t>
            </a:r>
            <a:r>
              <a:rPr lang="tr-TR" sz="1400" b="0" dirty="0" err="1">
                <a:solidFill>
                  <a:schemeClr val="dk2"/>
                </a:solidFill>
                <a:latin typeface="Ubuntu Light" panose="020B0604020202020204" charset="0"/>
              </a:rPr>
              <a:t>representation</a:t>
            </a:r>
            <a:r>
              <a:rPr lang="tr-TR" sz="1400" b="0" dirty="0">
                <a:solidFill>
                  <a:schemeClr val="dk2"/>
                </a:solidFill>
                <a:latin typeface="Ubuntu Light" panose="020B0604020202020204" charset="0"/>
              </a:rPr>
              <a:t>)</a:t>
            </a:r>
          </a:p>
          <a:p>
            <a:pPr indent="0" algn="ctr"/>
            <a:r>
              <a:rPr lang="tr-TR" sz="1400" b="0" dirty="0">
                <a:solidFill>
                  <a:schemeClr val="dk2"/>
                </a:solidFill>
                <a:latin typeface="Ubuntu Light" panose="020B0604020202020204" charset="0"/>
              </a:rPr>
              <a:t>(Kanalımıza katılmak için: </a:t>
            </a:r>
            <a:r>
              <a:rPr lang="tr-TR" sz="1400" dirty="0">
                <a:solidFill>
                  <a:schemeClr val="dk2"/>
                </a:solidFill>
                <a:latin typeface="Ubuntu Light" panose="020B0604020202020204" charset="0"/>
              </a:rPr>
              <a:t>https://discord.gg/folksdev</a:t>
            </a:r>
            <a:r>
              <a:rPr lang="tr-TR" sz="1400" b="0" dirty="0">
                <a:solidFill>
                  <a:schemeClr val="dk2"/>
                </a:solidFill>
                <a:latin typeface="Ubuntu Light" panose="020B0604020202020204" charset="0"/>
              </a:rPr>
              <a:t>)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B062551-2566-4357-AE6E-59A664F3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34">
            <a:extLst>
              <a:ext uri="{FF2B5EF4-FFF2-40B4-BE49-F238E27FC236}">
                <a16:creationId xmlns:a16="http://schemas.microsoft.com/office/drawing/2014/main" id="{77DC41B4-BF96-4628-95FE-1D1D6C24C6B2}"/>
              </a:ext>
            </a:extLst>
          </p:cNvPr>
          <p:cNvSpPr txBox="1">
            <a:spLocks/>
          </p:cNvSpPr>
          <p:nvPr/>
        </p:nvSpPr>
        <p:spPr>
          <a:xfrm>
            <a:off x="1430400" y="1325062"/>
            <a:ext cx="6236492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Java’da I/O’ ya girmeden önce bilgisayarda I/O nedir bunu bilmeliyiz. </a:t>
            </a:r>
          </a:p>
          <a:p>
            <a:pPr marL="28575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</a:pP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Girişler(</a:t>
            </a:r>
            <a:r>
              <a:rPr lang="tr-TR" sz="18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Input</a:t>
            </a: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), değişik birimlerden alınan sinyallerdir. </a:t>
            </a:r>
          </a:p>
          <a:p>
            <a:pPr marL="28575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</a:pP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Çıkışlar(</a:t>
            </a:r>
            <a:r>
              <a:rPr lang="tr-TR" sz="18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Output</a:t>
            </a: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) ise bu birimlere gönderilen sinyallerdir. </a:t>
            </a:r>
          </a:p>
          <a:p>
            <a:pPr marL="0" indent="0">
              <a:buClr>
                <a:srgbClr val="000000"/>
              </a:buClr>
              <a:buSzPts val="1100"/>
            </a:pPr>
            <a:endParaRPr lang="tr-TR" sz="1800" dirty="0">
              <a:solidFill>
                <a:schemeClr val="tx1"/>
              </a:solidFill>
              <a:latin typeface="Ubuntu Light" panose="020B0604020202020204" charset="0"/>
            </a:endParaRPr>
          </a:p>
          <a:p>
            <a:pPr marL="0" indent="0">
              <a:buClr>
                <a:srgbClr val="000000"/>
              </a:buClr>
              <a:buSzPts val="1100"/>
            </a:pP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G/Ç cihazları bir </a:t>
            </a:r>
            <a:r>
              <a:rPr lang="tr-TR" sz="18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kullanıcı veya başka sistemler tarafından bilgisayar ile bağlantı kurabilmek </a:t>
            </a: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için kullanılır. </a:t>
            </a:r>
          </a:p>
          <a:p>
            <a:pPr marL="0" indent="0">
              <a:buClr>
                <a:srgbClr val="000000"/>
              </a:buClr>
              <a:buSzPts val="1100"/>
            </a:pPr>
            <a:r>
              <a:rPr lang="tr-TR" sz="18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Örnek olarak, klavye ve fare bilgisayarın giriş aygıtlarıdır. Ekran ve yazıcı ise bilgisayarın çıkış cihazlarıdır.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70" y="774647"/>
            <a:ext cx="2814260" cy="550415"/>
          </a:xfrm>
        </p:spPr>
        <p:txBody>
          <a:bodyPr/>
          <a:lstStyle/>
          <a:p>
            <a:r>
              <a:rPr lang="tr-TR" sz="2000" dirty="0"/>
              <a:t>Java’da </a:t>
            </a:r>
            <a:r>
              <a:rPr lang="tr-TR" sz="2000" dirty="0" err="1"/>
              <a:t>Input-Output</a:t>
            </a:r>
            <a:endParaRPr lang="en-US" sz="2000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4103077" y="4710231"/>
            <a:ext cx="5145600" cy="64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b="1" dirty="0">
                <a:solidFill>
                  <a:schemeClr val="bg1"/>
                </a:solidFill>
                <a:latin typeface="Ubuntu Light" panose="020B0604020202020204" charset="0"/>
              </a:rPr>
              <a:t>Kaynakça: https://tr.wikipedia.org/wiki/Giriş/çıkış</a:t>
            </a:r>
            <a:endParaRPr lang="en-US" sz="1200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CFFCC2D-122D-4FDA-AF14-0BB43FE6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715746" y="1439575"/>
            <a:ext cx="2062623" cy="1596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Input</a:t>
            </a:r>
            <a:r>
              <a:rPr lang="tr-TR" dirty="0"/>
              <a:t> noktalarından birkaçı:</a:t>
            </a:r>
          </a:p>
          <a:p>
            <a:pPr marL="285750" indent="-285750" algn="l"/>
            <a:r>
              <a:rPr lang="tr-TR" dirty="0"/>
              <a:t>Kullanıcı</a:t>
            </a:r>
          </a:p>
          <a:p>
            <a:pPr marL="285750" indent="-285750" algn="l"/>
            <a:r>
              <a:rPr lang="tr-TR" dirty="0"/>
              <a:t>Dosya</a:t>
            </a:r>
          </a:p>
          <a:p>
            <a:pPr marL="285750" indent="-285750" algn="l"/>
            <a:r>
              <a:rPr lang="tr-TR" dirty="0" err="1"/>
              <a:t>Veritabanı</a:t>
            </a:r>
            <a:endParaRPr lang="tr-TR" dirty="0"/>
          </a:p>
          <a:p>
            <a:pPr marL="285750" indent="-285750" algn="l"/>
            <a:r>
              <a:rPr lang="tr-TR" dirty="0"/>
              <a:t>Tarayıcı</a:t>
            </a:r>
          </a:p>
          <a:p>
            <a:pPr marL="285750" indent="-285750" algn="l"/>
            <a:r>
              <a:rPr lang="tr-TR" dirty="0"/>
              <a:t>Internet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Java’da </a:t>
            </a:r>
            <a:r>
              <a:rPr lang="tr-TR" sz="2400" dirty="0" err="1"/>
              <a:t>Input-Output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5EACE1-0F2C-421C-B227-120D39A0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76" y="3313474"/>
            <a:ext cx="4668668" cy="1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43;p38">
            <a:extLst>
              <a:ext uri="{FF2B5EF4-FFF2-40B4-BE49-F238E27FC236}">
                <a16:creationId xmlns:a16="http://schemas.microsoft.com/office/drawing/2014/main" id="{6614110F-0BD9-4563-9C6E-91AE3C5AF0A2}"/>
              </a:ext>
            </a:extLst>
          </p:cNvPr>
          <p:cNvSpPr txBox="1">
            <a:spLocks/>
          </p:cNvSpPr>
          <p:nvPr/>
        </p:nvSpPr>
        <p:spPr>
          <a:xfrm>
            <a:off x="3024872" y="1439575"/>
            <a:ext cx="2062623" cy="159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tx2">
                    <a:lumMod val="25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tr-TR" dirty="0" err="1"/>
              <a:t>Output</a:t>
            </a:r>
            <a:r>
              <a:rPr lang="tr-TR" dirty="0"/>
              <a:t> noktalarından birkaçı:</a:t>
            </a:r>
          </a:p>
          <a:p>
            <a:pPr marL="285750" indent="-285750" algn="l"/>
            <a:r>
              <a:rPr lang="tr-TR" dirty="0"/>
              <a:t>Ekran</a:t>
            </a:r>
          </a:p>
          <a:p>
            <a:pPr marL="285750" indent="-285750" algn="l"/>
            <a:r>
              <a:rPr lang="tr-TR" dirty="0"/>
              <a:t>Dosya</a:t>
            </a:r>
          </a:p>
          <a:p>
            <a:pPr marL="285750" indent="-285750" algn="l"/>
            <a:r>
              <a:rPr lang="tr-TR" dirty="0" err="1"/>
              <a:t>Veritabanı</a:t>
            </a:r>
            <a:endParaRPr lang="tr-TR" dirty="0"/>
          </a:p>
          <a:p>
            <a:pPr marL="285750" indent="-285750" algn="l"/>
            <a:r>
              <a:rPr lang="tr-TR" dirty="0"/>
              <a:t>Yazıcı</a:t>
            </a:r>
          </a:p>
          <a:p>
            <a:pPr marL="285750" indent="-285750" algn="l"/>
            <a:r>
              <a:rPr lang="tr-TR" dirty="0"/>
              <a:t>Internet</a:t>
            </a:r>
          </a:p>
          <a:p>
            <a:pPr marL="0" indent="0">
              <a:buFont typeface="Ubuntu Light"/>
              <a:buNone/>
            </a:pPr>
            <a:r>
              <a:rPr lang="tr-TR" dirty="0"/>
              <a:t>…</a:t>
            </a:r>
          </a:p>
          <a:p>
            <a:pPr marL="0" indent="0">
              <a:buFont typeface="Ubuntu Light"/>
              <a:buNone/>
            </a:pPr>
            <a:endParaRPr lang="tr-TR" dirty="0"/>
          </a:p>
        </p:txBody>
      </p:sp>
      <p:sp>
        <p:nvSpPr>
          <p:cNvPr id="9" name="Google Shape;243;p38">
            <a:extLst>
              <a:ext uri="{FF2B5EF4-FFF2-40B4-BE49-F238E27FC236}">
                <a16:creationId xmlns:a16="http://schemas.microsoft.com/office/drawing/2014/main" id="{2A88F877-5DB4-48E0-8BC9-8671262500A1}"/>
              </a:ext>
            </a:extLst>
          </p:cNvPr>
          <p:cNvSpPr txBox="1">
            <a:spLocks/>
          </p:cNvSpPr>
          <p:nvPr/>
        </p:nvSpPr>
        <p:spPr>
          <a:xfrm>
            <a:off x="5087496" y="1385598"/>
            <a:ext cx="3531848" cy="159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chemeClr val="tx2">
                    <a:lumMod val="25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Font typeface="Ubuntu Light"/>
              <a:buNone/>
            </a:pPr>
            <a:r>
              <a:rPr lang="tr-TR" dirty="0"/>
              <a:t>Kullanacağımız yöntemlerden (ileri zamanlarda bunlara sınıf diyeceğiz)hazır sınıflardan birkaçı:</a:t>
            </a:r>
          </a:p>
          <a:p>
            <a:pPr marL="285750" indent="-285750" algn="l"/>
            <a:r>
              <a:rPr lang="tr-TR" dirty="0" err="1"/>
              <a:t>Scanner</a:t>
            </a:r>
            <a:r>
              <a:rPr lang="tr-TR" dirty="0"/>
              <a:t> </a:t>
            </a:r>
          </a:p>
          <a:p>
            <a:pPr marL="285750" indent="-285750" algn="l"/>
            <a:r>
              <a:rPr lang="tr-TR" dirty="0" err="1"/>
              <a:t>FileInputStream</a:t>
            </a:r>
            <a:r>
              <a:rPr lang="tr-TR" dirty="0"/>
              <a:t> (dosyadan okumak)</a:t>
            </a:r>
          </a:p>
          <a:p>
            <a:pPr marL="285750" indent="-285750" algn="l"/>
            <a:r>
              <a:rPr lang="tr-TR" dirty="0" err="1"/>
              <a:t>FileReader</a:t>
            </a:r>
            <a:r>
              <a:rPr lang="tr-TR" dirty="0"/>
              <a:t> (dosyadan okumak)</a:t>
            </a:r>
          </a:p>
          <a:p>
            <a:pPr marL="285750" indent="-285750" algn="l"/>
            <a:r>
              <a:rPr lang="tr-TR" dirty="0" err="1"/>
              <a:t>BufferedWriter</a:t>
            </a:r>
            <a:r>
              <a:rPr lang="tr-TR" dirty="0"/>
              <a:t> (dosyaya yazmak )</a:t>
            </a:r>
          </a:p>
          <a:p>
            <a:pPr marL="0" indent="0">
              <a:buFont typeface="Ubuntu Light"/>
              <a:buNone/>
            </a:pPr>
            <a:r>
              <a:rPr lang="tr-TR" dirty="0"/>
              <a:t>…</a:t>
            </a:r>
          </a:p>
          <a:p>
            <a:pPr marL="0" indent="0">
              <a:buFont typeface="Ubuntu Light"/>
              <a:buNone/>
            </a:pPr>
            <a:endParaRPr lang="tr-TR" dirty="0"/>
          </a:p>
        </p:txBody>
      </p:sp>
      <p:sp>
        <p:nvSpPr>
          <p:cNvPr id="10" name="Google Shape;215;p34">
            <a:extLst>
              <a:ext uri="{FF2B5EF4-FFF2-40B4-BE49-F238E27FC236}">
                <a16:creationId xmlns:a16="http://schemas.microsoft.com/office/drawing/2014/main" id="{54DEA3D9-64C8-41D2-B067-14EDBAE809E0}"/>
              </a:ext>
            </a:extLst>
          </p:cNvPr>
          <p:cNvSpPr txBox="1">
            <a:spLocks/>
          </p:cNvSpPr>
          <p:nvPr/>
        </p:nvSpPr>
        <p:spPr>
          <a:xfrm>
            <a:off x="4217436" y="4324836"/>
            <a:ext cx="4602813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b="1" dirty="0">
                <a:solidFill>
                  <a:schemeClr val="tx1"/>
                </a:solidFill>
                <a:latin typeface="Ubuntu Light" panose="020B0604020202020204" charset="0"/>
              </a:rPr>
              <a:t>Kaynakça: </a:t>
            </a:r>
            <a:r>
              <a:rPr lang="tr-TR" sz="1400" b="1" dirty="0" err="1">
                <a:solidFill>
                  <a:schemeClr val="tx1"/>
                </a:solidFill>
                <a:latin typeface="Ubuntu Light" panose="020B0604020202020204" charset="0"/>
              </a:rPr>
              <a:t>GeeksforGeeks</a:t>
            </a:r>
            <a:r>
              <a:rPr lang="tr-TR" sz="1400" b="1" dirty="0">
                <a:solidFill>
                  <a:schemeClr val="tx1"/>
                </a:solidFill>
                <a:latin typeface="Ubuntu Light" panose="020B0604020202020204" charset="0"/>
              </a:rPr>
              <a:t> –&gt; https://bit.ly/3oy85yY</a:t>
            </a:r>
            <a:endParaRPr lang="en-US" sz="1100" b="1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6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 Zamanı –&gt; ../InputOutput.java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Gösterilen </a:t>
            </a:r>
            <a:r>
              <a:rPr lang="tr-TR" b="1" dirty="0">
                <a:latin typeface="Ubuntu Light" panose="020B0604020202020204" charset="0"/>
              </a:rPr>
              <a:t>kod </a:t>
            </a:r>
            <a:r>
              <a:rPr lang="tr-TR" b="1" dirty="0" err="1">
                <a:latin typeface="Ubuntu Light" panose="020B0604020202020204" charset="0"/>
              </a:rPr>
              <a:t>Github</a:t>
            </a:r>
            <a:r>
              <a:rPr lang="tr-TR" dirty="0">
                <a:latin typeface="Ubuntu Light" panose="020B0604020202020204" charset="0"/>
              </a:rPr>
              <a:t> hesabımızda </a:t>
            </a:r>
            <a:r>
              <a:rPr lang="tr-TR" b="1" dirty="0">
                <a:latin typeface="Ubuntu Light" panose="020B0604020202020204" charset="0"/>
              </a:rPr>
              <a:t>paylaşılmıştır ya da paylaşılacaktır</a:t>
            </a:r>
            <a:r>
              <a:rPr lang="tr-TR" dirty="0">
                <a:latin typeface="Ubuntu Light" panose="020B060402020202020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Bu ders ile ilgili </a:t>
            </a:r>
            <a:r>
              <a:rPr lang="tr-TR" dirty="0" err="1">
                <a:latin typeface="Ubuntu Light" panose="020B0604020202020204" charset="0"/>
              </a:rPr>
              <a:t>repository’i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b="1" dirty="0">
                <a:latin typeface="Ubuntu Light" panose="020B0604020202020204" charset="0"/>
              </a:rPr>
              <a:t>göremiyorsanız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Discord</a:t>
            </a:r>
            <a:r>
              <a:rPr lang="tr-TR" dirty="0">
                <a:latin typeface="Ubuntu Light" panose="020B0604020202020204" charset="0"/>
              </a:rPr>
              <a:t> üzerinden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Ubuntu Light" panose="020B0604020202020204" charset="0"/>
              </a:rPr>
              <a:t>BOOTCAMP -&gt; #soru-cevap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kanalına yazmanızı rica ediyorum.</a:t>
            </a: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2E2E71A9-C827-4364-B3D2-D2BA3D0C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99" y="2768870"/>
            <a:ext cx="871622" cy="8716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E342795-D1F6-4683-8C74-6E3B62434AB8}"/>
              </a:ext>
            </a:extLst>
          </p:cNvPr>
          <p:cNvSpPr txBox="1"/>
          <p:nvPr/>
        </p:nvSpPr>
        <p:spPr>
          <a:xfrm>
            <a:off x="3739662" y="297384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github.com/</a:t>
            </a:r>
            <a:r>
              <a:rPr lang="tr-TR" sz="2400" b="1" dirty="0" err="1"/>
              <a:t>folksdev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69536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34">
            <a:extLst>
              <a:ext uri="{FF2B5EF4-FFF2-40B4-BE49-F238E27FC236}">
                <a16:creationId xmlns:a16="http://schemas.microsoft.com/office/drawing/2014/main" id="{77DC41B4-BF96-4628-95FE-1D1D6C24C6B2}"/>
              </a:ext>
            </a:extLst>
          </p:cNvPr>
          <p:cNvSpPr txBox="1">
            <a:spLocks/>
          </p:cNvSpPr>
          <p:nvPr/>
        </p:nvSpPr>
        <p:spPr>
          <a:xfrm>
            <a:off x="1453754" y="1570950"/>
            <a:ext cx="6236492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2000" b="1" dirty="0">
                <a:solidFill>
                  <a:schemeClr val="tx1"/>
                </a:solidFill>
                <a:latin typeface="Ubuntu Light" panose="020B0604020202020204" charset="0"/>
              </a:rPr>
              <a:t>Operatör Nedir?</a:t>
            </a:r>
          </a:p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Programlama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dillerinde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tek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başlarına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herhangi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bir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anlamı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olmayan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ancak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programın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işleyişine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katkıda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bulunan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karakter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ya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da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karakter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topluluklarına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operatör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Ubuntu Light" panose="020B0604020202020204" charset="0"/>
              </a:rPr>
              <a:t>denir</a:t>
            </a:r>
            <a:r>
              <a:rPr lang="tr-TR" sz="2000" b="0" i="0" dirty="0">
                <a:solidFill>
                  <a:srgbClr val="202122"/>
                </a:solidFill>
                <a:effectLst/>
                <a:latin typeface="Ubuntu Light" panose="020B0604020202020204" charset="0"/>
              </a:rPr>
              <a:t>.</a:t>
            </a:r>
            <a:endParaRPr lang="en-US" sz="16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042" y="815334"/>
            <a:ext cx="4897208" cy="482400"/>
          </a:xfrm>
        </p:spPr>
        <p:txBody>
          <a:bodyPr/>
          <a:lstStyle/>
          <a:p>
            <a:r>
              <a:rPr lang="tr-TR" dirty="0"/>
              <a:t>Temel Operatörler (</a:t>
            </a:r>
            <a:r>
              <a:rPr lang="tr-TR" dirty="0" err="1"/>
              <a:t>Operators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3119169" y="4830392"/>
            <a:ext cx="6236492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200" b="1" dirty="0">
                <a:solidFill>
                  <a:schemeClr val="bg1"/>
                </a:solidFill>
                <a:latin typeface="Ubuntu Light" panose="020B0604020202020204" charset="0"/>
              </a:rPr>
              <a:t>Kaynakça: https://tr.wikibooks.org/wiki/C_Sharp_Programlama_Dili/Operatörler</a:t>
            </a:r>
            <a:endParaRPr lang="en-US" sz="1050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7DEC3443-82AB-41C9-B215-E4E1B225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5D7FB7F-C2A3-4A94-8B56-7E4455A88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1" t="6001" r="3953" b="9640"/>
          <a:stretch/>
        </p:blipFill>
        <p:spPr>
          <a:xfrm>
            <a:off x="523339" y="839077"/>
            <a:ext cx="8097321" cy="3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7190C1C-418A-4A9C-B313-092A3A960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" t="2013" r="2870" b="38526"/>
          <a:stretch/>
        </p:blipFill>
        <p:spPr>
          <a:xfrm>
            <a:off x="587393" y="424961"/>
            <a:ext cx="5651762" cy="26008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CFD8B3-8C5A-4A48-BB57-B62560CF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" t="65532" r="1006" b="2589"/>
          <a:stretch/>
        </p:blipFill>
        <p:spPr>
          <a:xfrm>
            <a:off x="2778369" y="3025772"/>
            <a:ext cx="5778238" cy="14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34">
            <a:extLst>
              <a:ext uri="{FF2B5EF4-FFF2-40B4-BE49-F238E27FC236}">
                <a16:creationId xmlns:a16="http://schemas.microsoft.com/office/drawing/2014/main" id="{77DC41B4-BF96-4628-95FE-1D1D6C24C6B2}"/>
              </a:ext>
            </a:extLst>
          </p:cNvPr>
          <p:cNvSpPr txBox="1">
            <a:spLocks/>
          </p:cNvSpPr>
          <p:nvPr/>
        </p:nvSpPr>
        <p:spPr>
          <a:xfrm>
            <a:off x="1557421" y="1389347"/>
            <a:ext cx="6236492" cy="72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dirty="0">
                <a:solidFill>
                  <a:schemeClr val="tx1"/>
                </a:solidFill>
                <a:latin typeface="Ubuntu Light" panose="020B0604020202020204" charset="0"/>
              </a:rPr>
              <a:t>Koşul operatörleri isminden de anlaşılabileceği gibi bir koşul sağlanıyor ise yapılması gerekenleri belirten yapılardır.</a:t>
            </a:r>
            <a:endParaRPr lang="en-US" sz="16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853" y="813649"/>
            <a:ext cx="2994292" cy="482400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 err="1">
                <a:solidFill>
                  <a:srgbClr val="194A5D"/>
                </a:solidFill>
                <a:effectLst/>
                <a:latin typeface="Ubuntu" panose="020B0604020202020204" charset="0"/>
              </a:rPr>
              <a:t>Koşul</a:t>
            </a:r>
            <a:r>
              <a:rPr lang="en-US" b="1" i="0" u="none" strike="noStrike" dirty="0">
                <a:solidFill>
                  <a:srgbClr val="194A5D"/>
                </a:solidFill>
                <a:effectLst/>
                <a:latin typeface="Ubuntu" panose="020B0604020202020204" charset="0"/>
              </a:rPr>
              <a:t> </a:t>
            </a:r>
            <a:r>
              <a:rPr lang="en-US" b="1" i="0" u="none" strike="noStrike" dirty="0" err="1">
                <a:solidFill>
                  <a:srgbClr val="194A5D"/>
                </a:solidFill>
                <a:effectLst/>
                <a:latin typeface="Ubuntu" panose="020B0604020202020204" charset="0"/>
              </a:rPr>
              <a:t>Operatörleri</a:t>
            </a:r>
            <a:br>
              <a:rPr lang="en-US" sz="3200" b="0" dirty="0">
                <a:effectLst/>
              </a:rPr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2464239" y="4692345"/>
            <a:ext cx="6679761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b="1" dirty="0">
                <a:solidFill>
                  <a:schemeClr val="bg1"/>
                </a:solidFill>
                <a:latin typeface="Ubuntu Light" panose="020B0604020202020204" charset="0"/>
              </a:rPr>
              <a:t>Kaynakça: </a:t>
            </a:r>
            <a:r>
              <a:rPr lang="en-US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Tamassia</a:t>
            </a:r>
            <a:endParaRPr lang="en-US" sz="1100" b="1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50D56A3F-2EFE-44D4-BB61-21438A197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5" b="9215"/>
          <a:stretch/>
        </p:blipFill>
        <p:spPr bwMode="auto">
          <a:xfrm>
            <a:off x="1557421" y="2329966"/>
            <a:ext cx="2832430" cy="1741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252;p39">
            <a:extLst>
              <a:ext uri="{FF2B5EF4-FFF2-40B4-BE49-F238E27FC236}">
                <a16:creationId xmlns:a16="http://schemas.microsoft.com/office/drawing/2014/main" id="{98B4BAD2-29D6-4FC9-AAFC-4F756833B42A}"/>
              </a:ext>
            </a:extLst>
          </p:cNvPr>
          <p:cNvCxnSpPr>
            <a:cxnSpLocks/>
          </p:cNvCxnSpPr>
          <p:nvPr/>
        </p:nvCxnSpPr>
        <p:spPr>
          <a:xfrm>
            <a:off x="4520412" y="2149108"/>
            <a:ext cx="0" cy="236238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380D8C2E-F978-4C2C-A51D-AA723793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667" y="2329966"/>
            <a:ext cx="2538678" cy="1901558"/>
          </a:xfrm>
          <a:prstGeom prst="rect">
            <a:avLst/>
          </a:prstGeom>
        </p:spPr>
      </p:pic>
      <p:cxnSp>
        <p:nvCxnSpPr>
          <p:cNvPr id="10" name="Google Shape;252;p39">
            <a:extLst>
              <a:ext uri="{FF2B5EF4-FFF2-40B4-BE49-F238E27FC236}">
                <a16:creationId xmlns:a16="http://schemas.microsoft.com/office/drawing/2014/main" id="{921CAFC0-E228-43AA-B370-7D062ED1EBBF}"/>
              </a:ext>
            </a:extLst>
          </p:cNvPr>
          <p:cNvCxnSpPr>
            <a:cxnSpLocks/>
          </p:cNvCxnSpPr>
          <p:nvPr/>
        </p:nvCxnSpPr>
        <p:spPr>
          <a:xfrm flipH="1">
            <a:off x="1350086" y="2149108"/>
            <a:ext cx="644382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8AFBBE05-4164-4562-88AD-F0E0609D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7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94B8523-68F9-4556-B5DC-DC7675D94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44" y="999648"/>
            <a:ext cx="3349262" cy="3410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aşlık 2">
            <a:extLst>
              <a:ext uri="{FF2B5EF4-FFF2-40B4-BE49-F238E27FC236}">
                <a16:creationId xmlns:a16="http://schemas.microsoft.com/office/drawing/2014/main" id="{738E41AC-DECC-4168-ADC8-D68D8816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48" y="491749"/>
            <a:ext cx="8275760" cy="482400"/>
          </a:xfrm>
        </p:spPr>
        <p:txBody>
          <a:bodyPr/>
          <a:lstStyle/>
          <a:p>
            <a:r>
              <a:rPr lang="tr-TR" sz="1600" dirty="0"/>
              <a:t>Ödev: Bunu </a:t>
            </a:r>
            <a:r>
              <a:rPr lang="tr-TR" sz="1600" dirty="0" err="1"/>
              <a:t>switch</a:t>
            </a:r>
            <a:r>
              <a:rPr lang="tr-TR" sz="1600" dirty="0"/>
              <a:t> </a:t>
            </a:r>
            <a:r>
              <a:rPr lang="tr-TR" sz="1600" dirty="0" err="1"/>
              <a:t>case</a:t>
            </a:r>
            <a:r>
              <a:rPr lang="tr-TR" sz="1600" dirty="0"/>
              <a:t> ile yazabilir miyiz, cevap evet ise nasıl yazarız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4652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1873200" y="1228107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tr-TR" sz="2000" i="0" dirty="0"/>
              <a:t>Switch</a:t>
            </a:r>
            <a:r>
              <a:rPr lang="tr-TR" sz="2000" b="0" i="0" dirty="0"/>
              <a:t>, </a:t>
            </a:r>
            <a:r>
              <a:rPr lang="tr-TR" sz="2000" i="0" dirty="0" err="1"/>
              <a:t>byte</a:t>
            </a:r>
            <a:r>
              <a:rPr lang="tr-TR" sz="2000" b="0" i="0" dirty="0"/>
              <a:t>, </a:t>
            </a:r>
            <a:r>
              <a:rPr lang="tr-TR" sz="2000" i="0" dirty="0" err="1"/>
              <a:t>short</a:t>
            </a:r>
            <a:r>
              <a:rPr lang="tr-TR" sz="2000" b="0" i="0" dirty="0"/>
              <a:t>, </a:t>
            </a:r>
            <a:r>
              <a:rPr lang="tr-TR" sz="2000" i="0" dirty="0" err="1"/>
              <a:t>char</a:t>
            </a:r>
            <a:r>
              <a:rPr lang="tr-TR" sz="2000" b="0" i="0" dirty="0"/>
              <a:t> ve </a:t>
            </a:r>
            <a:r>
              <a:rPr lang="tr-TR" sz="2000" i="0" dirty="0" err="1"/>
              <a:t>int</a:t>
            </a:r>
            <a:r>
              <a:rPr lang="tr-TR" sz="2000" b="0" i="0" dirty="0"/>
              <a:t> </a:t>
            </a:r>
            <a:r>
              <a:rPr lang="tr-TR" sz="2000" b="0" i="0" dirty="0" err="1"/>
              <a:t>primitiv</a:t>
            </a:r>
            <a:r>
              <a:rPr lang="tr-TR" sz="2000" b="0" dirty="0" err="1"/>
              <a:t>e</a:t>
            </a:r>
            <a:r>
              <a:rPr lang="tr-TR" sz="2000" b="0" dirty="0"/>
              <a:t> tipleri ile çalışır. Bunların haricinde </a:t>
            </a:r>
            <a:r>
              <a:rPr lang="tr-TR" sz="2000" dirty="0" err="1"/>
              <a:t>Enumlar</a:t>
            </a:r>
            <a:r>
              <a:rPr lang="tr-TR" sz="2000" b="0" dirty="0"/>
              <a:t>, </a:t>
            </a:r>
            <a:r>
              <a:rPr lang="tr-TR" sz="2000" dirty="0" err="1"/>
              <a:t>String</a:t>
            </a:r>
            <a:r>
              <a:rPr lang="tr-TR" sz="2000" b="0" dirty="0"/>
              <a:t> ve </a:t>
            </a:r>
            <a:r>
              <a:rPr lang="tr-TR" sz="2000" b="0" dirty="0" err="1"/>
              <a:t>primitive</a:t>
            </a:r>
            <a:r>
              <a:rPr lang="tr-TR" sz="2000" b="0" dirty="0"/>
              <a:t> tipleri çevreleyen </a:t>
            </a:r>
            <a:r>
              <a:rPr lang="tr-TR" sz="2000" dirty="0" err="1"/>
              <a:t>Character</a:t>
            </a:r>
            <a:r>
              <a:rPr lang="tr-TR" sz="2000" b="0" dirty="0"/>
              <a:t>, </a:t>
            </a:r>
            <a:r>
              <a:rPr lang="tr-TR" sz="2000" dirty="0" err="1"/>
              <a:t>Byte</a:t>
            </a:r>
            <a:r>
              <a:rPr lang="tr-TR" sz="2000" b="0" dirty="0"/>
              <a:t>, </a:t>
            </a:r>
            <a:r>
              <a:rPr lang="tr-TR" sz="2000" dirty="0" err="1"/>
              <a:t>Short</a:t>
            </a:r>
            <a:r>
              <a:rPr lang="tr-TR" sz="2000" b="0" dirty="0"/>
              <a:t> ve </a:t>
            </a:r>
            <a:r>
              <a:rPr lang="tr-TR" sz="2000" dirty="0" err="1"/>
              <a:t>Integer</a:t>
            </a:r>
            <a:r>
              <a:rPr lang="tr-TR" sz="2000" b="0" dirty="0"/>
              <a:t> </a:t>
            </a:r>
            <a:r>
              <a:rPr lang="tr-TR" sz="2000" b="0" dirty="0" err="1"/>
              <a:t>classları</a:t>
            </a:r>
            <a:r>
              <a:rPr lang="tr-TR" sz="2000" b="0" dirty="0"/>
              <a:t> özel kullanılabilir </a:t>
            </a:r>
            <a:r>
              <a:rPr lang="tr-TR" sz="2000" b="0" dirty="0" err="1"/>
              <a:t>classlardır</a:t>
            </a:r>
            <a:r>
              <a:rPr lang="tr-TR" sz="2000" b="0" dirty="0"/>
              <a:t>.</a:t>
            </a:r>
            <a:endParaRPr sz="2000" b="0" i="0" dirty="0"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6" name="Google Shape;244;p38">
            <a:extLst>
              <a:ext uri="{FF2B5EF4-FFF2-40B4-BE49-F238E27FC236}">
                <a16:creationId xmlns:a16="http://schemas.microsoft.com/office/drawing/2014/main" id="{DBE96836-B9B8-4B69-898E-45759E7A03F9}"/>
              </a:ext>
            </a:extLst>
          </p:cNvPr>
          <p:cNvSpPr txBox="1">
            <a:spLocks/>
          </p:cNvSpPr>
          <p:nvPr/>
        </p:nvSpPr>
        <p:spPr>
          <a:xfrm>
            <a:off x="0" y="-53994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95F5663-670E-4E9B-9D32-6BCC03FE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130"/>
            <a:ext cx="9144000" cy="1011936"/>
          </a:xfrm>
          <a:prstGeom prst="rect">
            <a:avLst/>
          </a:prstGeom>
        </p:spPr>
      </p:pic>
      <p:sp>
        <p:nvSpPr>
          <p:cNvPr id="9" name="Google Shape;215;p34">
            <a:extLst>
              <a:ext uri="{FF2B5EF4-FFF2-40B4-BE49-F238E27FC236}">
                <a16:creationId xmlns:a16="http://schemas.microsoft.com/office/drawing/2014/main" id="{4183B3C1-D929-4DAA-AEBF-FA4D9AFA2D51}"/>
              </a:ext>
            </a:extLst>
          </p:cNvPr>
          <p:cNvSpPr txBox="1">
            <a:spLocks/>
          </p:cNvSpPr>
          <p:nvPr/>
        </p:nvSpPr>
        <p:spPr>
          <a:xfrm>
            <a:off x="5314071" y="4350109"/>
            <a:ext cx="3829929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dirty="0">
                <a:solidFill>
                  <a:schemeClr val="tx1"/>
                </a:solidFill>
              </a:rPr>
              <a:t>Kaynakça: </a:t>
            </a:r>
            <a:r>
              <a:rPr lang="tr-TR" dirty="0" err="1">
                <a:solidFill>
                  <a:schemeClr val="tx1"/>
                </a:solidFill>
              </a:rPr>
              <a:t>Oracle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Docs</a:t>
            </a:r>
            <a:r>
              <a:rPr lang="tr-TR" dirty="0">
                <a:solidFill>
                  <a:schemeClr val="tx1"/>
                </a:solidFill>
              </a:rPr>
              <a:t> -&gt; https://bit.ly/3ovavyj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F7FC34BD-B9AB-4723-A9B1-797D61DD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7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20E2B4-7CE7-4A9D-8F46-E10D1A3A4C52}"/>
              </a:ext>
            </a:extLst>
          </p:cNvPr>
          <p:cNvSpPr txBox="1"/>
          <p:nvPr/>
        </p:nvSpPr>
        <p:spPr>
          <a:xfrm>
            <a:off x="3391450" y="596539"/>
            <a:ext cx="236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Hakkımda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FAC6C06-E693-4B29-83E8-8FA6099D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5" y="2454745"/>
            <a:ext cx="455748" cy="455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42E73-747E-4AE2-AD17-86C5F33EA027}"/>
              </a:ext>
            </a:extLst>
          </p:cNvPr>
          <p:cNvSpPr txBox="1"/>
          <p:nvPr/>
        </p:nvSpPr>
        <p:spPr>
          <a:xfrm>
            <a:off x="1896912" y="2560392"/>
            <a:ext cx="1633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github.com/</a:t>
            </a:r>
            <a:r>
              <a:rPr lang="tr-TR" sz="1050" dirty="0" err="1"/>
              <a:t>basarYargici</a:t>
            </a:r>
            <a:endParaRPr lang="tr-TR" sz="105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838991A-3F9D-413C-9AC6-9433667D25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6" y="3327912"/>
            <a:ext cx="454847" cy="449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A91B2-3BC0-4796-83E8-30197682A2E1}"/>
              </a:ext>
            </a:extLst>
          </p:cNvPr>
          <p:cNvSpPr txBox="1"/>
          <p:nvPr/>
        </p:nvSpPr>
        <p:spPr>
          <a:xfrm>
            <a:off x="1896912" y="3426478"/>
            <a:ext cx="22894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/>
              <a:t>linkedin.com/in/</a:t>
            </a:r>
            <a:r>
              <a:rPr lang="tr-TR" sz="1050" dirty="0" err="1"/>
              <a:t>ibrahimbasaryargici</a:t>
            </a:r>
            <a:endParaRPr lang="tr-TR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F74F4-3F72-4553-9FB7-6BC3B9D0FB27}"/>
              </a:ext>
            </a:extLst>
          </p:cNvPr>
          <p:cNvSpPr txBox="1"/>
          <p:nvPr/>
        </p:nvSpPr>
        <p:spPr>
          <a:xfrm>
            <a:off x="1283615" y="1714161"/>
            <a:ext cx="17347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500" b="1" dirty="0"/>
              <a:t>İ. Başar YARGICI</a:t>
            </a:r>
          </a:p>
        </p:txBody>
      </p:sp>
      <p:pic>
        <p:nvPicPr>
          <p:cNvPr id="4" name="Resim 3" descr="kişi, açık hava, adam içeren bir resim&#10;&#10;Açıklama otomatik olarak oluşturuldu">
            <a:extLst>
              <a:ext uri="{FF2B5EF4-FFF2-40B4-BE49-F238E27FC236}">
                <a16:creationId xmlns:a16="http://schemas.microsoft.com/office/drawing/2014/main" id="{CC6F7E6C-8022-4CBD-95CD-E96237D6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16" y="1731929"/>
            <a:ext cx="2843797" cy="190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50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2">
            <a:extLst>
              <a:ext uri="{FF2B5EF4-FFF2-40B4-BE49-F238E27FC236}">
                <a16:creationId xmlns:a16="http://schemas.microsoft.com/office/drawing/2014/main" id="{E560187C-1C81-4DEA-B966-BE1CCE280CF1}"/>
              </a:ext>
            </a:extLst>
          </p:cNvPr>
          <p:cNvSpPr txBox="1">
            <a:spLocks/>
          </p:cNvSpPr>
          <p:nvPr/>
        </p:nvSpPr>
        <p:spPr>
          <a:xfrm>
            <a:off x="3249530" y="-55090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accent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tr-TR" sz="2800" dirty="0" err="1">
                <a:solidFill>
                  <a:schemeClr val="bg1"/>
                </a:solidFill>
              </a:rPr>
              <a:t>Kahootluyoruz</a:t>
            </a:r>
            <a:r>
              <a:rPr lang="tr-TR" sz="2800" dirty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34" name="Picture 14" descr="Kahoot">
            <a:extLst>
              <a:ext uri="{FF2B5EF4-FFF2-40B4-BE49-F238E27FC236}">
                <a16:creationId xmlns:a16="http://schemas.microsoft.com/office/drawing/2014/main" id="{B8C5508C-463C-414A-8627-D6B6E8C70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" b="9983"/>
          <a:stretch/>
        </p:blipFill>
        <p:spPr bwMode="auto">
          <a:xfrm>
            <a:off x="0" y="333829"/>
            <a:ext cx="9136062" cy="45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DFF081C7-A631-447D-8A1A-FF9E65966874}"/>
                  </a:ext>
                </a:extLst>
              </p14:cNvPr>
              <p14:cNvContentPartPr/>
              <p14:nvPr/>
            </p14:nvContentPartPr>
            <p14:xfrm>
              <a:off x="8738434" y="219446"/>
              <a:ext cx="340920" cy="32472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DFF081C7-A631-447D-8A1A-FF9E65966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4114" y="215126"/>
                <a:ext cx="3495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CB10D7BC-29FD-4171-9CF6-908F15570A34}"/>
                  </a:ext>
                </a:extLst>
              </p14:cNvPr>
              <p14:cNvContentPartPr/>
              <p14:nvPr/>
            </p14:nvContentPartPr>
            <p14:xfrm>
              <a:off x="8621074" y="330686"/>
              <a:ext cx="424080" cy="340200"/>
            </p14:xfrm>
          </p:contentPart>
        </mc:Choice>
        <mc:Fallback xmlns=""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CB10D7BC-29FD-4171-9CF6-908F15570A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8434" y="267686"/>
                <a:ext cx="54972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D5C598D8-E957-4F9B-9DB8-AF6889B81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1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34">
            <a:extLst>
              <a:ext uri="{FF2B5EF4-FFF2-40B4-BE49-F238E27FC236}">
                <a16:creationId xmlns:a16="http://schemas.microsoft.com/office/drawing/2014/main" id="{77DC41B4-BF96-4628-95FE-1D1D6C24C6B2}"/>
              </a:ext>
            </a:extLst>
          </p:cNvPr>
          <p:cNvSpPr txBox="1">
            <a:spLocks/>
          </p:cNvSpPr>
          <p:nvPr/>
        </p:nvSpPr>
        <p:spPr>
          <a:xfrm>
            <a:off x="1430400" y="1539221"/>
            <a:ext cx="6236492" cy="72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 algn="ctr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dirty="0">
                <a:solidFill>
                  <a:schemeClr val="tx1"/>
                </a:solidFill>
                <a:latin typeface="Ubuntu Light" panose="020B0604020202020204" charset="0"/>
              </a:rPr>
              <a:t>Döngüler bir koşul sağlandığı sürece işlemin tekrar tekrar yapılmasını sağlayan yapılardır.</a:t>
            </a:r>
            <a:endParaRPr lang="en-US" sz="16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102" y="892492"/>
            <a:ext cx="2703796" cy="482400"/>
          </a:xfrm>
        </p:spPr>
        <p:txBody>
          <a:bodyPr/>
          <a:lstStyle/>
          <a:p>
            <a:r>
              <a:rPr lang="tr-TR" dirty="0"/>
              <a:t>Döngüler(</a:t>
            </a:r>
            <a:r>
              <a:rPr lang="tr-TR" dirty="0" err="1"/>
              <a:t>Loops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2464239" y="4692345"/>
            <a:ext cx="6679761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b="1" dirty="0">
                <a:solidFill>
                  <a:schemeClr val="bg1"/>
                </a:solidFill>
                <a:latin typeface="Ubuntu Light" panose="020B0604020202020204" charset="0"/>
              </a:rPr>
              <a:t>Kaynakça: </a:t>
            </a:r>
            <a:r>
              <a:rPr lang="en-US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Tamassia</a:t>
            </a:r>
            <a:endParaRPr lang="en-US" sz="1100" b="1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cxnSp>
        <p:nvCxnSpPr>
          <p:cNvPr id="7" name="Google Shape;252;p39">
            <a:extLst>
              <a:ext uri="{FF2B5EF4-FFF2-40B4-BE49-F238E27FC236}">
                <a16:creationId xmlns:a16="http://schemas.microsoft.com/office/drawing/2014/main" id="{98B4BAD2-29D6-4FC9-AAFC-4F756833B42A}"/>
              </a:ext>
            </a:extLst>
          </p:cNvPr>
          <p:cNvCxnSpPr>
            <a:cxnSpLocks/>
          </p:cNvCxnSpPr>
          <p:nvPr/>
        </p:nvCxnSpPr>
        <p:spPr>
          <a:xfrm flipH="1">
            <a:off x="1430400" y="3423533"/>
            <a:ext cx="383596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Resim 12">
            <a:extLst>
              <a:ext uri="{FF2B5EF4-FFF2-40B4-BE49-F238E27FC236}">
                <a16:creationId xmlns:a16="http://schemas.microsoft.com/office/drawing/2014/main" id="{4F7ECAF4-D17F-4AB4-8DF8-1A4E171C1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33480" r="41025" b="21550"/>
          <a:stretch/>
        </p:blipFill>
        <p:spPr bwMode="auto">
          <a:xfrm>
            <a:off x="1608766" y="2407148"/>
            <a:ext cx="2066921" cy="83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Resim 13" descr="metin içeren bir resim&#10;&#10;Açıklama otomatik olarak oluşturuldu">
            <a:extLst>
              <a:ext uri="{FF2B5EF4-FFF2-40B4-BE49-F238E27FC236}">
                <a16:creationId xmlns:a16="http://schemas.microsoft.com/office/drawing/2014/main" id="{1888AB20-10A4-4F18-AC97-17EB56F52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27232" r="12801" b="27798"/>
          <a:stretch/>
        </p:blipFill>
        <p:spPr bwMode="auto">
          <a:xfrm>
            <a:off x="1608766" y="3595085"/>
            <a:ext cx="3657598" cy="83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A5DCD8FA-BF0D-4792-9405-65F71BC373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t="28472" r="29733" b="23268"/>
          <a:stretch/>
        </p:blipFill>
        <p:spPr bwMode="auto">
          <a:xfrm>
            <a:off x="5353790" y="2659508"/>
            <a:ext cx="2181215" cy="1300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52;p39">
            <a:extLst>
              <a:ext uri="{FF2B5EF4-FFF2-40B4-BE49-F238E27FC236}">
                <a16:creationId xmlns:a16="http://schemas.microsoft.com/office/drawing/2014/main" id="{B15E82DA-F0BC-4394-8E80-A2EA2C31BDBB}"/>
              </a:ext>
            </a:extLst>
          </p:cNvPr>
          <p:cNvCxnSpPr>
            <a:cxnSpLocks/>
          </p:cNvCxnSpPr>
          <p:nvPr/>
        </p:nvCxnSpPr>
        <p:spPr>
          <a:xfrm>
            <a:off x="5266364" y="2262995"/>
            <a:ext cx="0" cy="22709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52;p39">
            <a:extLst>
              <a:ext uri="{FF2B5EF4-FFF2-40B4-BE49-F238E27FC236}">
                <a16:creationId xmlns:a16="http://schemas.microsoft.com/office/drawing/2014/main" id="{F6B9A9C4-1566-4CA4-B056-2BC57DD73665}"/>
              </a:ext>
            </a:extLst>
          </p:cNvPr>
          <p:cNvCxnSpPr>
            <a:cxnSpLocks/>
          </p:cNvCxnSpPr>
          <p:nvPr/>
        </p:nvCxnSpPr>
        <p:spPr>
          <a:xfrm>
            <a:off x="1407046" y="2262995"/>
            <a:ext cx="635011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DDF6E829-613E-48C1-9F9F-90C4FC93A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9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34">
            <a:extLst>
              <a:ext uri="{FF2B5EF4-FFF2-40B4-BE49-F238E27FC236}">
                <a16:creationId xmlns:a16="http://schemas.microsoft.com/office/drawing/2014/main" id="{77DC41B4-BF96-4628-95FE-1D1D6C24C6B2}"/>
              </a:ext>
            </a:extLst>
          </p:cNvPr>
          <p:cNvSpPr txBox="1">
            <a:spLocks/>
          </p:cNvSpPr>
          <p:nvPr/>
        </p:nvSpPr>
        <p:spPr>
          <a:xfrm>
            <a:off x="1565239" y="1500666"/>
            <a:ext cx="6254139" cy="123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28575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</a:pP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Belirli bir amaç doğrultusunda yazılan(</a:t>
            </a:r>
            <a:r>
              <a:rPr lang="en-US" b="1" i="0" dirty="0">
                <a:solidFill>
                  <a:srgbClr val="333333"/>
                </a:solidFill>
                <a:effectLst/>
                <a:latin typeface="Ubuntu Light" panose="020B0604020202020204" charset="0"/>
              </a:rPr>
              <a:t>performs a specific task</a:t>
            </a: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)</a:t>
            </a:r>
          </a:p>
          <a:p>
            <a:pPr marL="28575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</a:pP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Kod kullanılabilirliğini sağlayan(</a:t>
            </a:r>
            <a:r>
              <a:rPr lang="en-US" b="1" i="0" dirty="0">
                <a:solidFill>
                  <a:srgbClr val="333333"/>
                </a:solidFill>
                <a:effectLst/>
                <a:latin typeface="Ubuntu Light" panose="020B0604020202020204" charset="0"/>
              </a:rPr>
              <a:t>reusability</a:t>
            </a:r>
            <a:r>
              <a:rPr lang="tr-TR" b="1" i="0" dirty="0">
                <a:solidFill>
                  <a:srgbClr val="333333"/>
                </a:solidFill>
                <a:effectLst/>
                <a:latin typeface="Ubuntu Light" panose="020B0604020202020204" charset="0"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  <a:latin typeface="Ubuntu Light" panose="020B0604020202020204" charset="0"/>
              </a:rPr>
              <a:t>write a method once and use it many times</a:t>
            </a: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)</a:t>
            </a:r>
          </a:p>
          <a:p>
            <a:pPr marL="28575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ü"/>
            </a:pP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Modifikasyonu ve okunabilirliği arttıran (</a:t>
            </a:r>
            <a:r>
              <a:rPr lang="tr-TR" b="1" i="0" dirty="0" err="1">
                <a:solidFill>
                  <a:srgbClr val="333333"/>
                </a:solidFill>
                <a:effectLst/>
                <a:latin typeface="Ubuntu Light" panose="020B0604020202020204" charset="0"/>
              </a:rPr>
              <a:t>maintainable</a:t>
            </a:r>
            <a:r>
              <a:rPr lang="tr-TR" b="1" i="0" dirty="0">
                <a:solidFill>
                  <a:srgbClr val="333333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333333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b="1" i="0" dirty="0">
                <a:solidFill>
                  <a:srgbClr val="333333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333333"/>
                </a:solidFill>
                <a:effectLst/>
                <a:latin typeface="Ubuntu Light" panose="020B0604020202020204" charset="0"/>
              </a:rPr>
              <a:t>readable</a:t>
            </a: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)</a:t>
            </a:r>
          </a:p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kod bloklarına </a:t>
            </a:r>
            <a:r>
              <a:rPr lang="tr-TR" dirty="0" err="1">
                <a:solidFill>
                  <a:schemeClr val="tx1"/>
                </a:solidFill>
                <a:latin typeface="Ubuntu Light" panose="020B0604020202020204" charset="0"/>
              </a:rPr>
              <a:t>metod</a:t>
            </a: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 ya da fonksiyon denir. </a:t>
            </a:r>
            <a:r>
              <a:rPr lang="tr-TR" dirty="0" err="1">
                <a:solidFill>
                  <a:schemeClr val="tx1"/>
                </a:solidFill>
                <a:latin typeface="Ubuntu Light" panose="020B0604020202020204" charset="0"/>
              </a:rPr>
              <a:t>Metodlar</a:t>
            </a:r>
            <a:r>
              <a:rPr lang="tr-TR" dirty="0">
                <a:solidFill>
                  <a:schemeClr val="tx1"/>
                </a:solidFill>
                <a:latin typeface="Ubuntu Light" panose="020B0604020202020204" charset="0"/>
              </a:rPr>
              <a:t> çağrıldığında çalışır.</a:t>
            </a: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20" y="884614"/>
            <a:ext cx="4499097" cy="482400"/>
          </a:xfrm>
        </p:spPr>
        <p:txBody>
          <a:bodyPr/>
          <a:lstStyle/>
          <a:p>
            <a:r>
              <a:rPr lang="tr-TR" sz="1600" dirty="0" err="1"/>
              <a:t>Metodlar</a:t>
            </a:r>
            <a:r>
              <a:rPr lang="tr-TR" sz="1600" dirty="0"/>
              <a:t>(</a:t>
            </a:r>
            <a:r>
              <a:rPr lang="tr-TR" sz="1600" dirty="0" err="1"/>
              <a:t>Methods-Functionals-Procedures</a:t>
            </a:r>
            <a:r>
              <a:rPr lang="tr-TR" sz="1600" dirty="0"/>
              <a:t>)</a:t>
            </a:r>
            <a:endParaRPr lang="en-US" sz="1600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2464239" y="4692345"/>
            <a:ext cx="6679761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b="1" dirty="0">
                <a:solidFill>
                  <a:schemeClr val="bg1"/>
                </a:solidFill>
                <a:latin typeface="Ubuntu Light" panose="020B0604020202020204" charset="0"/>
              </a:rPr>
              <a:t>Kaynakça: </a:t>
            </a:r>
            <a:r>
              <a:rPr lang="en-US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b="1" i="0" dirty="0">
                <a:solidFill>
                  <a:srgbClr val="FFFFFF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b="1" i="0" dirty="0" err="1">
                <a:solidFill>
                  <a:srgbClr val="FFFFFF"/>
                </a:solidFill>
                <a:effectLst/>
                <a:latin typeface="Ubuntu Light" panose="020B0604020202020204" charset="0"/>
              </a:rPr>
              <a:t>Tamassia</a:t>
            </a:r>
            <a:endParaRPr lang="en-US" sz="1100" b="1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cxnSp>
        <p:nvCxnSpPr>
          <p:cNvPr id="7" name="Google Shape;252;p39">
            <a:extLst>
              <a:ext uri="{FF2B5EF4-FFF2-40B4-BE49-F238E27FC236}">
                <a16:creationId xmlns:a16="http://schemas.microsoft.com/office/drawing/2014/main" id="{98B4BAD2-29D6-4FC9-AAFC-4F756833B42A}"/>
              </a:ext>
            </a:extLst>
          </p:cNvPr>
          <p:cNvCxnSpPr>
            <a:cxnSpLocks/>
          </p:cNvCxnSpPr>
          <p:nvPr/>
        </p:nvCxnSpPr>
        <p:spPr>
          <a:xfrm flipH="1">
            <a:off x="1165201" y="2831280"/>
            <a:ext cx="678453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Resim 11">
            <a:extLst>
              <a:ext uri="{FF2B5EF4-FFF2-40B4-BE49-F238E27FC236}">
                <a16:creationId xmlns:a16="http://schemas.microsoft.com/office/drawing/2014/main" id="{137AC57E-4BD3-4BD0-9C55-29A3D7445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6691" r="3689" b="22121"/>
          <a:stretch/>
        </p:blipFill>
        <p:spPr bwMode="auto">
          <a:xfrm>
            <a:off x="1869875" y="3084251"/>
            <a:ext cx="5404249" cy="109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Resim 16" descr="metin içeren bir resim&#10;&#10;Açıklama otomatik olarak oluşturuldu">
            <a:extLst>
              <a:ext uri="{FF2B5EF4-FFF2-40B4-BE49-F238E27FC236}">
                <a16:creationId xmlns:a16="http://schemas.microsoft.com/office/drawing/2014/main" id="{D20E7BD2-7835-40E5-B4BE-06D46877B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6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5;p34">
            <a:extLst>
              <a:ext uri="{FF2B5EF4-FFF2-40B4-BE49-F238E27FC236}">
                <a16:creationId xmlns:a16="http://schemas.microsoft.com/office/drawing/2014/main" id="{09E81BCD-9840-4D6D-B6E0-2152EC890111}"/>
              </a:ext>
            </a:extLst>
          </p:cNvPr>
          <p:cNvSpPr txBox="1">
            <a:spLocks/>
          </p:cNvSpPr>
          <p:nvPr/>
        </p:nvSpPr>
        <p:spPr>
          <a:xfrm>
            <a:off x="3762392" y="1428906"/>
            <a:ext cx="1678169" cy="3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sz="1100" dirty="0">
                <a:solidFill>
                  <a:schemeClr val="tx1"/>
                </a:solidFill>
                <a:latin typeface="Ubuntu Light" panose="020B0604020202020204" charset="0"/>
              </a:rPr>
              <a:t>JAVA</a:t>
            </a:r>
          </a:p>
        </p:txBody>
      </p:sp>
      <p:sp>
        <p:nvSpPr>
          <p:cNvPr id="17" name="Google Shape;215;p34">
            <a:extLst>
              <a:ext uri="{FF2B5EF4-FFF2-40B4-BE49-F238E27FC236}">
                <a16:creationId xmlns:a16="http://schemas.microsoft.com/office/drawing/2014/main" id="{2D1B1C2C-93CA-46E7-8CC7-F9F758DFC552}"/>
              </a:ext>
            </a:extLst>
          </p:cNvPr>
          <p:cNvSpPr txBox="1">
            <a:spLocks/>
          </p:cNvSpPr>
          <p:nvPr/>
        </p:nvSpPr>
        <p:spPr>
          <a:xfrm>
            <a:off x="3956583" y="2140456"/>
            <a:ext cx="2464843" cy="105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endParaRPr lang="tr-TR" sz="11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F43FD979-95D2-4402-8F8F-9104CE7A2A4E}"/>
              </a:ext>
            </a:extLst>
          </p:cNvPr>
          <p:cNvCxnSpPr/>
          <p:nvPr/>
        </p:nvCxnSpPr>
        <p:spPr>
          <a:xfrm>
            <a:off x="3025914" y="2676304"/>
            <a:ext cx="7697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2411F1AD-2904-4311-8534-F1360F8A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sp>
        <p:nvSpPr>
          <p:cNvPr id="20" name="Google Shape;225;p35">
            <a:extLst>
              <a:ext uri="{FF2B5EF4-FFF2-40B4-BE49-F238E27FC236}">
                <a16:creationId xmlns:a16="http://schemas.microsoft.com/office/drawing/2014/main" id="{9106E9C0-49B8-4A35-A425-D6DBA3846EEC}"/>
              </a:ext>
            </a:extLst>
          </p:cNvPr>
          <p:cNvSpPr/>
          <p:nvPr/>
        </p:nvSpPr>
        <p:spPr>
          <a:xfrm>
            <a:off x="1430400" y="1320357"/>
            <a:ext cx="1175296" cy="482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Başlık 2">
            <a:extLst>
              <a:ext uri="{FF2B5EF4-FFF2-40B4-BE49-F238E27FC236}">
                <a16:creationId xmlns:a16="http://schemas.microsoft.com/office/drawing/2014/main" id="{23DEA703-7EDB-48B6-8C08-509D0CD95064}"/>
              </a:ext>
            </a:extLst>
          </p:cNvPr>
          <p:cNvSpPr txBox="1">
            <a:spLocks/>
          </p:cNvSpPr>
          <p:nvPr/>
        </p:nvSpPr>
        <p:spPr>
          <a:xfrm>
            <a:off x="2304339" y="772385"/>
            <a:ext cx="4535322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accent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tr-TR" sz="1600" dirty="0" err="1"/>
              <a:t>Metodlar</a:t>
            </a:r>
            <a:r>
              <a:rPr lang="tr-TR" sz="1600" dirty="0"/>
              <a:t>(</a:t>
            </a:r>
            <a:r>
              <a:rPr lang="tr-TR" sz="1600" dirty="0" err="1"/>
              <a:t>Methods-Functionals-Procedures</a:t>
            </a:r>
            <a:r>
              <a:rPr lang="tr-TR" sz="1600" dirty="0"/>
              <a:t>)</a:t>
            </a:r>
            <a:endParaRPr lang="en-US" sz="1600" dirty="0"/>
          </a:p>
        </p:txBody>
      </p:sp>
      <p:sp>
        <p:nvSpPr>
          <p:cNvPr id="27" name="Google Shape;215;p34">
            <a:extLst>
              <a:ext uri="{FF2B5EF4-FFF2-40B4-BE49-F238E27FC236}">
                <a16:creationId xmlns:a16="http://schemas.microsoft.com/office/drawing/2014/main" id="{4474CACF-FFAF-42EF-AFEC-8E0ADAE3B514}"/>
              </a:ext>
            </a:extLst>
          </p:cNvPr>
          <p:cNvSpPr txBox="1">
            <a:spLocks/>
          </p:cNvSpPr>
          <p:nvPr/>
        </p:nvSpPr>
        <p:spPr>
          <a:xfrm>
            <a:off x="1580215" y="1434648"/>
            <a:ext cx="1678169" cy="3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sz="1100" dirty="0">
                <a:solidFill>
                  <a:schemeClr val="tx1"/>
                </a:solidFill>
                <a:latin typeface="Ubuntu Light" panose="020B0604020202020204" charset="0"/>
              </a:rPr>
              <a:t>Math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215;p34">
                <a:extLst>
                  <a:ext uri="{FF2B5EF4-FFF2-40B4-BE49-F238E27FC236}">
                    <a16:creationId xmlns:a16="http://schemas.microsoft.com/office/drawing/2014/main" id="{5E56FDE6-B0C8-4576-B7E6-7DC21B8379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467" y="2490237"/>
                <a:ext cx="1863301" cy="313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Ubuntu Light"/>
                  <a:buNone/>
                  <a:defRPr sz="1400" b="0" i="0" u="none" strike="noStrike" cap="none">
                    <a:solidFill>
                      <a:schemeClr val="bg1">
                        <a:lumMod val="50000"/>
                      </a:schemeClr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Ubuntu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300"/>
                  <a:buFont typeface="Ubuntu Light"/>
                  <a:buNone/>
                  <a:defRPr sz="13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300"/>
                  <a:buFont typeface="Ubuntu Light"/>
                  <a:buNone/>
                  <a:defRPr sz="13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Ubuntu Light"/>
                  <a:buNone/>
                  <a:defRPr sz="12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Ubuntu Light"/>
                  <a:buNone/>
                  <a:defRPr sz="12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6pPr>
                <a:lvl7pPr marL="3200400" marR="0" lvl="6" indent="-298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Ubuntu Light"/>
                  <a:buNone/>
                  <a:defRPr sz="11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7pPr>
                <a:lvl8pPr marL="3657600" marR="0" lvl="7" indent="-298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Ubuntu Light"/>
                  <a:buNone/>
                  <a:defRPr sz="11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8pPr>
                <a:lvl9pPr marL="4114800" marR="0" lvl="8" indent="-2921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000"/>
                  <a:buFont typeface="Ubuntu Light"/>
                  <a:buNone/>
                  <a:defRPr sz="10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9pPr>
              </a:lstStyle>
              <a:p>
                <a:pPr marL="285750" indent="-285750">
                  <a:buClr>
                    <a:srgbClr val="000000"/>
                  </a:buClr>
                  <a:buSzPts val="1100"/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tr-T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tr-TR" sz="1200" dirty="0">
                  <a:solidFill>
                    <a:schemeClr val="tx1"/>
                  </a:solidFill>
                  <a:latin typeface="Ubuntu Light" panose="020B0604020202020204" charset="0"/>
                </a:endParaRPr>
              </a:p>
            </p:txBody>
          </p:sp>
        </mc:Choice>
        <mc:Fallback>
          <p:sp>
            <p:nvSpPr>
              <p:cNvPr id="13" name="Google Shape;215;p34">
                <a:extLst>
                  <a:ext uri="{FF2B5EF4-FFF2-40B4-BE49-F238E27FC236}">
                    <a16:creationId xmlns:a16="http://schemas.microsoft.com/office/drawing/2014/main" id="{5E56FDE6-B0C8-4576-B7E6-7DC21B837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67" y="2490237"/>
                <a:ext cx="1863301" cy="313103"/>
              </a:xfrm>
              <a:prstGeom prst="rect">
                <a:avLst/>
              </a:prstGeom>
              <a:blipFill>
                <a:blip r:embed="rId4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Resim 13">
            <a:extLst>
              <a:ext uri="{FF2B5EF4-FFF2-40B4-BE49-F238E27FC236}">
                <a16:creationId xmlns:a16="http://schemas.microsoft.com/office/drawing/2014/main" id="{DC757A08-293C-4353-A0B7-4503460F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856" y="1770450"/>
            <a:ext cx="3545476" cy="21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5;p34">
            <a:extLst>
              <a:ext uri="{FF2B5EF4-FFF2-40B4-BE49-F238E27FC236}">
                <a16:creationId xmlns:a16="http://schemas.microsoft.com/office/drawing/2014/main" id="{09E81BCD-9840-4D6D-B6E0-2152EC890111}"/>
              </a:ext>
            </a:extLst>
          </p:cNvPr>
          <p:cNvSpPr txBox="1">
            <a:spLocks/>
          </p:cNvSpPr>
          <p:nvPr/>
        </p:nvSpPr>
        <p:spPr>
          <a:xfrm>
            <a:off x="3762392" y="1428906"/>
            <a:ext cx="1678169" cy="3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sz="1100" dirty="0">
                <a:solidFill>
                  <a:schemeClr val="tx1"/>
                </a:solidFill>
                <a:latin typeface="Ubuntu Light" panose="020B0604020202020204" charset="0"/>
              </a:rPr>
              <a:t>JAVA</a:t>
            </a:r>
          </a:p>
        </p:txBody>
      </p:sp>
      <p:sp>
        <p:nvSpPr>
          <p:cNvPr id="17" name="Google Shape;215;p34">
            <a:extLst>
              <a:ext uri="{FF2B5EF4-FFF2-40B4-BE49-F238E27FC236}">
                <a16:creationId xmlns:a16="http://schemas.microsoft.com/office/drawing/2014/main" id="{2D1B1C2C-93CA-46E7-8CC7-F9F758DFC552}"/>
              </a:ext>
            </a:extLst>
          </p:cNvPr>
          <p:cNvSpPr txBox="1">
            <a:spLocks/>
          </p:cNvSpPr>
          <p:nvPr/>
        </p:nvSpPr>
        <p:spPr>
          <a:xfrm>
            <a:off x="3956583" y="2140456"/>
            <a:ext cx="2464843" cy="105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endParaRPr lang="tr-TR" sz="11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F43FD979-95D2-4402-8F8F-9104CE7A2A4E}"/>
              </a:ext>
            </a:extLst>
          </p:cNvPr>
          <p:cNvCxnSpPr/>
          <p:nvPr/>
        </p:nvCxnSpPr>
        <p:spPr>
          <a:xfrm>
            <a:off x="3018207" y="2626298"/>
            <a:ext cx="7697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15;p34">
                <a:extLst>
                  <a:ext uri="{FF2B5EF4-FFF2-40B4-BE49-F238E27FC236}">
                    <a16:creationId xmlns:a16="http://schemas.microsoft.com/office/drawing/2014/main" id="{56E94F7B-7EEB-4225-AC57-702B9208D1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7650" y="2440695"/>
                <a:ext cx="1863301" cy="313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Ubuntu Light"/>
                  <a:buNone/>
                  <a:defRPr sz="1400" b="0" i="0" u="none" strike="noStrike" cap="none">
                    <a:solidFill>
                      <a:schemeClr val="bg1">
                        <a:lumMod val="50000"/>
                      </a:schemeClr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Ubuntu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300"/>
                  <a:buFont typeface="Ubuntu Light"/>
                  <a:buNone/>
                  <a:defRPr sz="13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300"/>
                  <a:buFont typeface="Ubuntu Light"/>
                  <a:buNone/>
                  <a:defRPr sz="13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Ubuntu Light"/>
                  <a:buNone/>
                  <a:defRPr sz="12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Ubuntu Light"/>
                  <a:buNone/>
                  <a:defRPr sz="12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6pPr>
                <a:lvl7pPr marL="3200400" marR="0" lvl="6" indent="-298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Ubuntu Light"/>
                  <a:buNone/>
                  <a:defRPr sz="11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7pPr>
                <a:lvl8pPr marL="3657600" marR="0" lvl="7" indent="-298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Ubuntu Light"/>
                  <a:buNone/>
                  <a:defRPr sz="11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8pPr>
                <a:lvl9pPr marL="4114800" marR="0" lvl="8" indent="-2921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000"/>
                  <a:buFont typeface="Ubuntu Light"/>
                  <a:buNone/>
                  <a:defRPr sz="10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9pPr>
              </a:lstStyle>
              <a:p>
                <a:pPr marL="285750" indent="-285750">
                  <a:buClr>
                    <a:srgbClr val="000000"/>
                  </a:buClr>
                  <a:buSzPts val="1100"/>
                  <a:buFont typeface="Wingdings" panose="05000000000000000000" pitchFamily="2" charset="2"/>
                  <a:buChar char="ü"/>
                </a:pPr>
                <a:r>
                  <a:rPr lang="tr-TR" sz="1200" b="0" dirty="0">
                    <a:solidFill>
                      <a:schemeClr val="tx1"/>
                    </a:solidFill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+54</m:t>
                    </m:r>
                  </m:oMath>
                </a14:m>
                <a:endParaRPr lang="tr-TR" sz="1200" dirty="0">
                  <a:solidFill>
                    <a:schemeClr val="tx1"/>
                  </a:solidFill>
                  <a:latin typeface="Ubuntu Light" panose="020B0604020202020204" charset="0"/>
                </a:endParaRPr>
              </a:p>
            </p:txBody>
          </p:sp>
        </mc:Choice>
        <mc:Fallback xmlns="">
          <p:sp>
            <p:nvSpPr>
              <p:cNvPr id="12" name="Google Shape;215;p34">
                <a:extLst>
                  <a:ext uri="{FF2B5EF4-FFF2-40B4-BE49-F238E27FC236}">
                    <a16:creationId xmlns:a16="http://schemas.microsoft.com/office/drawing/2014/main" id="{56E94F7B-7EEB-4225-AC57-702B9208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50" y="2440695"/>
                <a:ext cx="1863301" cy="313103"/>
              </a:xfrm>
              <a:prstGeom prst="rect">
                <a:avLst/>
              </a:prstGeom>
              <a:blipFill>
                <a:blip r:embed="rId3"/>
                <a:stretch>
                  <a:fillRect b="-17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>
            <a:extLst>
              <a:ext uri="{FF2B5EF4-FFF2-40B4-BE49-F238E27FC236}">
                <a16:creationId xmlns:a16="http://schemas.microsoft.com/office/drawing/2014/main" id="{F19BAF51-F911-4820-9953-8C8DED41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809" y="1770450"/>
            <a:ext cx="3572005" cy="2167777"/>
          </a:xfrm>
          <a:prstGeom prst="rect">
            <a:avLst/>
          </a:prstGeom>
        </p:spPr>
      </p:pic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2411F1AD-2904-4311-8534-F1360F8AD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sp>
        <p:nvSpPr>
          <p:cNvPr id="20" name="Google Shape;225;p35">
            <a:extLst>
              <a:ext uri="{FF2B5EF4-FFF2-40B4-BE49-F238E27FC236}">
                <a16:creationId xmlns:a16="http://schemas.microsoft.com/office/drawing/2014/main" id="{9106E9C0-49B8-4A35-A425-D6DBA3846EEC}"/>
              </a:ext>
            </a:extLst>
          </p:cNvPr>
          <p:cNvSpPr/>
          <p:nvPr/>
        </p:nvSpPr>
        <p:spPr>
          <a:xfrm>
            <a:off x="1430400" y="1320357"/>
            <a:ext cx="1175296" cy="482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Başlık 2">
            <a:extLst>
              <a:ext uri="{FF2B5EF4-FFF2-40B4-BE49-F238E27FC236}">
                <a16:creationId xmlns:a16="http://schemas.microsoft.com/office/drawing/2014/main" id="{23DEA703-7EDB-48B6-8C08-509D0CD95064}"/>
              </a:ext>
            </a:extLst>
          </p:cNvPr>
          <p:cNvSpPr txBox="1">
            <a:spLocks/>
          </p:cNvSpPr>
          <p:nvPr/>
        </p:nvSpPr>
        <p:spPr>
          <a:xfrm>
            <a:off x="2318626" y="748431"/>
            <a:ext cx="450674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accent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tr-TR" sz="1600"/>
              <a:t>Metodlar(Methods-Functionals-Procedures)</a:t>
            </a:r>
            <a:endParaRPr lang="en-US" sz="1600" dirty="0"/>
          </a:p>
        </p:txBody>
      </p:sp>
      <p:sp>
        <p:nvSpPr>
          <p:cNvPr id="27" name="Google Shape;215;p34">
            <a:extLst>
              <a:ext uri="{FF2B5EF4-FFF2-40B4-BE49-F238E27FC236}">
                <a16:creationId xmlns:a16="http://schemas.microsoft.com/office/drawing/2014/main" id="{4474CACF-FFAF-42EF-AFEC-8E0ADAE3B514}"/>
              </a:ext>
            </a:extLst>
          </p:cNvPr>
          <p:cNvSpPr txBox="1">
            <a:spLocks/>
          </p:cNvSpPr>
          <p:nvPr/>
        </p:nvSpPr>
        <p:spPr>
          <a:xfrm>
            <a:off x="1580215" y="1434648"/>
            <a:ext cx="1678169" cy="3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sz="1100" dirty="0">
                <a:solidFill>
                  <a:schemeClr val="tx1"/>
                </a:solidFill>
                <a:latin typeface="Ubuntu Light" panose="020B0604020202020204" charset="0"/>
              </a:rPr>
              <a:t>Math</a:t>
            </a:r>
          </a:p>
        </p:txBody>
      </p:sp>
    </p:spTree>
    <p:extLst>
      <p:ext uri="{BB962C8B-B14F-4D97-AF65-F5344CB8AC3E}">
        <p14:creationId xmlns:p14="http://schemas.microsoft.com/office/powerpoint/2010/main" val="317809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20357"/>
            <a:ext cx="1175296" cy="482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342" y="775740"/>
            <a:ext cx="4485316" cy="482400"/>
          </a:xfrm>
        </p:spPr>
        <p:txBody>
          <a:bodyPr/>
          <a:lstStyle/>
          <a:p>
            <a:r>
              <a:rPr lang="tr-TR" sz="1600" dirty="0" err="1"/>
              <a:t>Metodlar</a:t>
            </a:r>
            <a:r>
              <a:rPr lang="tr-TR" sz="1600" dirty="0"/>
              <a:t>(</a:t>
            </a:r>
            <a:r>
              <a:rPr lang="tr-TR" sz="1600" dirty="0" err="1"/>
              <a:t>Methods-Functionals-Procedures</a:t>
            </a:r>
            <a:r>
              <a:rPr lang="tr-TR" sz="1600" dirty="0"/>
              <a:t>)</a:t>
            </a:r>
            <a:endParaRPr lang="en-US" sz="1600" dirty="0"/>
          </a:p>
        </p:txBody>
      </p:sp>
      <p:sp>
        <p:nvSpPr>
          <p:cNvPr id="15" name="Google Shape;215;p34">
            <a:extLst>
              <a:ext uri="{FF2B5EF4-FFF2-40B4-BE49-F238E27FC236}">
                <a16:creationId xmlns:a16="http://schemas.microsoft.com/office/drawing/2014/main" id="{B33F49B4-C3ED-45FB-9699-08AECF86B3D8}"/>
              </a:ext>
            </a:extLst>
          </p:cNvPr>
          <p:cNvSpPr txBox="1">
            <a:spLocks/>
          </p:cNvSpPr>
          <p:nvPr/>
        </p:nvSpPr>
        <p:spPr>
          <a:xfrm>
            <a:off x="1615532" y="1334428"/>
            <a:ext cx="1678169" cy="3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sz="1100" dirty="0">
                <a:solidFill>
                  <a:schemeClr val="tx1"/>
                </a:solidFill>
                <a:latin typeface="Ubuntu Light" panose="020B0604020202020204" charset="0"/>
              </a:rPr>
              <a:t>Math</a:t>
            </a:r>
          </a:p>
        </p:txBody>
      </p:sp>
      <p:sp>
        <p:nvSpPr>
          <p:cNvPr id="16" name="Google Shape;215;p34">
            <a:extLst>
              <a:ext uri="{FF2B5EF4-FFF2-40B4-BE49-F238E27FC236}">
                <a16:creationId xmlns:a16="http://schemas.microsoft.com/office/drawing/2014/main" id="{09E81BCD-9840-4D6D-B6E0-2152EC890111}"/>
              </a:ext>
            </a:extLst>
          </p:cNvPr>
          <p:cNvSpPr txBox="1">
            <a:spLocks/>
          </p:cNvSpPr>
          <p:nvPr/>
        </p:nvSpPr>
        <p:spPr>
          <a:xfrm>
            <a:off x="3416684" y="1334428"/>
            <a:ext cx="1678169" cy="3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tr-TR" sz="1100" dirty="0">
                <a:solidFill>
                  <a:schemeClr val="tx1"/>
                </a:solidFill>
                <a:latin typeface="Ubuntu Light" panose="020B0604020202020204" charset="0"/>
              </a:rPr>
              <a:t>JAVA</a:t>
            </a:r>
          </a:p>
        </p:txBody>
      </p:sp>
      <p:sp>
        <p:nvSpPr>
          <p:cNvPr id="17" name="Google Shape;215;p34">
            <a:extLst>
              <a:ext uri="{FF2B5EF4-FFF2-40B4-BE49-F238E27FC236}">
                <a16:creationId xmlns:a16="http://schemas.microsoft.com/office/drawing/2014/main" id="{2D1B1C2C-93CA-46E7-8CC7-F9F758DFC552}"/>
              </a:ext>
            </a:extLst>
          </p:cNvPr>
          <p:cNvSpPr txBox="1">
            <a:spLocks/>
          </p:cNvSpPr>
          <p:nvPr/>
        </p:nvSpPr>
        <p:spPr>
          <a:xfrm>
            <a:off x="3956583" y="2140456"/>
            <a:ext cx="2464843" cy="105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endParaRPr lang="tr-TR" sz="11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215;p34">
                <a:extLst>
                  <a:ext uri="{FF2B5EF4-FFF2-40B4-BE49-F238E27FC236}">
                    <a16:creationId xmlns:a16="http://schemas.microsoft.com/office/drawing/2014/main" id="{DCB649B7-EA7A-4063-9235-2DA4841ACE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0400" y="2667858"/>
                <a:ext cx="1863301" cy="313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Ubuntu Light"/>
                  <a:buNone/>
                  <a:defRPr sz="1400" b="0" i="0" u="none" strike="noStrike" cap="none">
                    <a:solidFill>
                      <a:schemeClr val="bg1">
                        <a:lumMod val="50000"/>
                      </a:schemeClr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Ubuntu Light"/>
                  <a:buNone/>
                  <a:defRPr sz="14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300"/>
                  <a:buFont typeface="Ubuntu Light"/>
                  <a:buNone/>
                  <a:defRPr sz="13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300"/>
                  <a:buFont typeface="Ubuntu Light"/>
                  <a:buNone/>
                  <a:defRPr sz="13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Ubuntu Light"/>
                  <a:buNone/>
                  <a:defRPr sz="12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Ubuntu Light"/>
                  <a:buNone/>
                  <a:defRPr sz="12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6pPr>
                <a:lvl7pPr marL="3200400" marR="0" lvl="6" indent="-298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Ubuntu Light"/>
                  <a:buNone/>
                  <a:defRPr sz="11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7pPr>
                <a:lvl8pPr marL="3657600" marR="0" lvl="7" indent="-298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100"/>
                  <a:buFont typeface="Ubuntu Light"/>
                  <a:buNone/>
                  <a:defRPr sz="11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8pPr>
                <a:lvl9pPr marL="4114800" marR="0" lvl="8" indent="-2921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000"/>
                  <a:buFont typeface="Ubuntu Light"/>
                  <a:buNone/>
                  <a:defRPr sz="1000" b="0" i="0" u="none" strike="noStrike" cap="none">
                    <a:solidFill>
                      <a:schemeClr val="lt2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9pPr>
              </a:lstStyle>
              <a:p>
                <a:pPr marL="285750" indent="-285750">
                  <a:buClr>
                    <a:srgbClr val="000000"/>
                  </a:buClr>
                  <a:buSzPts val="1100"/>
                  <a:buFont typeface="Wingdings" panose="05000000000000000000" pitchFamily="2" charset="2"/>
                  <a:buChar char="ü"/>
                </a:pPr>
                <a:r>
                  <a:rPr lang="tr-TR" sz="1200" dirty="0">
                    <a:solidFill>
                      <a:schemeClr val="tx1"/>
                    </a:solidFill>
                  </a:rPr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tr-T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lang="tr-T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tr-T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tr-TR" sz="1200" dirty="0">
                  <a:solidFill>
                    <a:schemeClr val="tx1"/>
                  </a:solidFill>
                  <a:latin typeface="Ubuntu Light" panose="020B0604020202020204" charset="0"/>
                </a:endParaRPr>
              </a:p>
            </p:txBody>
          </p:sp>
        </mc:Choice>
        <mc:Fallback>
          <p:sp>
            <p:nvSpPr>
              <p:cNvPr id="13" name="Google Shape;215;p34">
                <a:extLst>
                  <a:ext uri="{FF2B5EF4-FFF2-40B4-BE49-F238E27FC236}">
                    <a16:creationId xmlns:a16="http://schemas.microsoft.com/office/drawing/2014/main" id="{DCB649B7-EA7A-4063-9235-2DA4841A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400" y="2667858"/>
                <a:ext cx="1863301" cy="313103"/>
              </a:xfrm>
              <a:prstGeom prst="rect">
                <a:avLst/>
              </a:prstGeom>
              <a:blipFill>
                <a:blip r:embed="rId3"/>
                <a:stretch>
                  <a:fillRect t="-84314" b="-188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sim 9" descr="metin, iç mekan, ekr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2FB56E2-9572-42E3-9B9C-91D2C942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970" y="1761398"/>
            <a:ext cx="4104487" cy="2487465"/>
          </a:xfrm>
          <a:prstGeom prst="rect">
            <a:avLst/>
          </a:prstGeom>
        </p:spPr>
      </p:pic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7932A50A-3A59-4CFF-99DC-175863DC5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6416A834-0858-426E-B492-C81439BBFC0C}"/>
              </a:ext>
            </a:extLst>
          </p:cNvPr>
          <p:cNvCxnSpPr>
            <a:cxnSpLocks/>
          </p:cNvCxnSpPr>
          <p:nvPr/>
        </p:nvCxnSpPr>
        <p:spPr>
          <a:xfrm>
            <a:off x="3066403" y="2888852"/>
            <a:ext cx="350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19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FD61BEF-D77C-4FD7-9402-AD32636A5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4"/>
          <a:stretch/>
        </p:blipFill>
        <p:spPr bwMode="auto">
          <a:xfrm>
            <a:off x="1206452" y="480283"/>
            <a:ext cx="6731095" cy="38173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5;p34">
            <a:extLst>
              <a:ext uri="{FF2B5EF4-FFF2-40B4-BE49-F238E27FC236}">
                <a16:creationId xmlns:a16="http://schemas.microsoft.com/office/drawing/2014/main" id="{03EC71F7-C7A7-4717-8731-9B25C854BFE8}"/>
              </a:ext>
            </a:extLst>
          </p:cNvPr>
          <p:cNvSpPr txBox="1">
            <a:spLocks/>
          </p:cNvSpPr>
          <p:nvPr/>
        </p:nvSpPr>
        <p:spPr>
          <a:xfrm>
            <a:off x="4001993" y="4350109"/>
            <a:ext cx="4821015" cy="31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000" b="1" dirty="0">
                <a:solidFill>
                  <a:schemeClr val="tx1"/>
                </a:solidFill>
                <a:latin typeface="Ubuntu Light" panose="020B0604020202020204" charset="0"/>
              </a:rPr>
              <a:t>Kaynakça: 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Data Structures and Algorithms in Java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by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Goodrich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and</a:t>
            </a:r>
            <a:r>
              <a:rPr lang="tr-TR" sz="1000" b="1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tr-TR" sz="1000" b="1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Tamassia</a:t>
            </a:r>
            <a:endParaRPr lang="en-US" sz="800" b="1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 Zamanı –&gt; ../Diamond.java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Gösterilen </a:t>
            </a:r>
            <a:r>
              <a:rPr lang="tr-TR" b="1" dirty="0">
                <a:latin typeface="Ubuntu Light" panose="020B0604020202020204" charset="0"/>
              </a:rPr>
              <a:t>kod </a:t>
            </a:r>
            <a:r>
              <a:rPr lang="tr-TR" b="1" dirty="0" err="1">
                <a:latin typeface="Ubuntu Light" panose="020B0604020202020204" charset="0"/>
              </a:rPr>
              <a:t>Github</a:t>
            </a:r>
            <a:r>
              <a:rPr lang="tr-TR" dirty="0">
                <a:latin typeface="Ubuntu Light" panose="020B0604020202020204" charset="0"/>
              </a:rPr>
              <a:t> hesabımızda </a:t>
            </a:r>
            <a:r>
              <a:rPr lang="tr-TR" b="1" dirty="0">
                <a:latin typeface="Ubuntu Light" panose="020B0604020202020204" charset="0"/>
              </a:rPr>
              <a:t>paylaşılmıştır ya da paylaşılacaktır</a:t>
            </a:r>
            <a:r>
              <a:rPr lang="tr-TR" dirty="0">
                <a:latin typeface="Ubuntu Light" panose="020B060402020202020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Bu ders ile ilgili </a:t>
            </a:r>
            <a:r>
              <a:rPr lang="tr-TR" dirty="0" err="1">
                <a:latin typeface="Ubuntu Light" panose="020B0604020202020204" charset="0"/>
              </a:rPr>
              <a:t>repository’i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b="1" dirty="0">
                <a:latin typeface="Ubuntu Light" panose="020B0604020202020204" charset="0"/>
              </a:rPr>
              <a:t>göremiyorsanız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Discord</a:t>
            </a:r>
            <a:r>
              <a:rPr lang="tr-TR" dirty="0">
                <a:latin typeface="Ubuntu Light" panose="020B0604020202020204" charset="0"/>
              </a:rPr>
              <a:t> üzerinden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Ubuntu Light" panose="020B0604020202020204" charset="0"/>
              </a:rPr>
              <a:t>BOOTCAMP -&gt; #soru-cevap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kanalına yazmanızı rica ediyorum.</a:t>
            </a: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2E2E71A9-C827-4364-B3D2-D2BA3D0C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99" y="2768870"/>
            <a:ext cx="871622" cy="8716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E342795-D1F6-4683-8C74-6E3B62434AB8}"/>
              </a:ext>
            </a:extLst>
          </p:cNvPr>
          <p:cNvSpPr txBox="1"/>
          <p:nvPr/>
        </p:nvSpPr>
        <p:spPr>
          <a:xfrm>
            <a:off x="3739662" y="297384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github.com/</a:t>
            </a:r>
            <a:r>
              <a:rPr lang="tr-TR" sz="2400" b="1" dirty="0" err="1"/>
              <a:t>folksdev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167829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 Zamanı –&gt; ../While.java &amp;&amp; ../TrickyWhile.java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Gösterilen </a:t>
            </a:r>
            <a:r>
              <a:rPr lang="tr-TR" b="1" dirty="0">
                <a:latin typeface="Ubuntu Light" panose="020B0604020202020204" charset="0"/>
              </a:rPr>
              <a:t>kod </a:t>
            </a:r>
            <a:r>
              <a:rPr lang="tr-TR" b="1" dirty="0" err="1">
                <a:latin typeface="Ubuntu Light" panose="020B0604020202020204" charset="0"/>
              </a:rPr>
              <a:t>Github</a:t>
            </a:r>
            <a:r>
              <a:rPr lang="tr-TR" dirty="0">
                <a:latin typeface="Ubuntu Light" panose="020B0604020202020204" charset="0"/>
              </a:rPr>
              <a:t> hesabımızda </a:t>
            </a:r>
            <a:r>
              <a:rPr lang="tr-TR" b="1" dirty="0">
                <a:latin typeface="Ubuntu Light" panose="020B0604020202020204" charset="0"/>
              </a:rPr>
              <a:t>paylaşılmıştır ya da paylaşılacaktır</a:t>
            </a:r>
            <a:r>
              <a:rPr lang="tr-TR" dirty="0">
                <a:latin typeface="Ubuntu Light" panose="020B060402020202020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Bu ders ile ilgili </a:t>
            </a:r>
            <a:r>
              <a:rPr lang="tr-TR" dirty="0" err="1">
                <a:latin typeface="Ubuntu Light" panose="020B0604020202020204" charset="0"/>
              </a:rPr>
              <a:t>repository’i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b="1" dirty="0">
                <a:latin typeface="Ubuntu Light" panose="020B0604020202020204" charset="0"/>
              </a:rPr>
              <a:t>göremiyorsanız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Discord</a:t>
            </a:r>
            <a:r>
              <a:rPr lang="tr-TR" dirty="0">
                <a:latin typeface="Ubuntu Light" panose="020B0604020202020204" charset="0"/>
              </a:rPr>
              <a:t> üzerinden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Ubuntu Light" panose="020B0604020202020204" charset="0"/>
              </a:rPr>
              <a:t>BOOTCAMP -&gt; #soru-cevap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kanalına yazmanızı rica ediyorum.</a:t>
            </a: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2E2E71A9-C827-4364-B3D2-D2BA3D0C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99" y="2768870"/>
            <a:ext cx="871622" cy="8716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E342795-D1F6-4683-8C74-6E3B62434AB8}"/>
              </a:ext>
            </a:extLst>
          </p:cNvPr>
          <p:cNvSpPr txBox="1"/>
          <p:nvPr/>
        </p:nvSpPr>
        <p:spPr>
          <a:xfrm>
            <a:off x="3739662" y="297384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github.com/</a:t>
            </a:r>
            <a:r>
              <a:rPr lang="tr-TR" sz="2400" b="1" dirty="0" err="1"/>
              <a:t>folksdev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92296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2">
            <a:extLst>
              <a:ext uri="{FF2B5EF4-FFF2-40B4-BE49-F238E27FC236}">
                <a16:creationId xmlns:a16="http://schemas.microsoft.com/office/drawing/2014/main" id="{E560187C-1C81-4DEA-B966-BE1CCE280CF1}"/>
              </a:ext>
            </a:extLst>
          </p:cNvPr>
          <p:cNvSpPr txBox="1">
            <a:spLocks/>
          </p:cNvSpPr>
          <p:nvPr/>
        </p:nvSpPr>
        <p:spPr>
          <a:xfrm>
            <a:off x="3249530" y="-55090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accent1">
                    <a:lumMod val="50000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tr-TR" sz="2800" dirty="0" err="1">
                <a:solidFill>
                  <a:schemeClr val="bg1"/>
                </a:solidFill>
              </a:rPr>
              <a:t>Kahootluyoruz</a:t>
            </a:r>
            <a:r>
              <a:rPr lang="tr-TR" sz="2800" dirty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34" name="Picture 14" descr="Kahoot">
            <a:extLst>
              <a:ext uri="{FF2B5EF4-FFF2-40B4-BE49-F238E27FC236}">
                <a16:creationId xmlns:a16="http://schemas.microsoft.com/office/drawing/2014/main" id="{B8C5508C-463C-414A-8627-D6B6E8C70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" b="9983"/>
          <a:stretch/>
        </p:blipFill>
        <p:spPr bwMode="auto">
          <a:xfrm>
            <a:off x="0" y="333829"/>
            <a:ext cx="9136062" cy="455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DFF081C7-A631-447D-8A1A-FF9E65966874}"/>
                  </a:ext>
                </a:extLst>
              </p14:cNvPr>
              <p14:cNvContentPartPr/>
              <p14:nvPr/>
            </p14:nvContentPartPr>
            <p14:xfrm>
              <a:off x="8738434" y="219446"/>
              <a:ext cx="340920" cy="32472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DFF081C7-A631-447D-8A1A-FF9E65966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4114" y="215126"/>
                <a:ext cx="3495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Mürekkep 12">
                <a:extLst>
                  <a:ext uri="{FF2B5EF4-FFF2-40B4-BE49-F238E27FC236}">
                    <a16:creationId xmlns:a16="http://schemas.microsoft.com/office/drawing/2014/main" id="{CB10D7BC-29FD-4171-9CF6-908F15570A34}"/>
                  </a:ext>
                </a:extLst>
              </p14:cNvPr>
              <p14:cNvContentPartPr/>
              <p14:nvPr/>
            </p14:nvContentPartPr>
            <p14:xfrm>
              <a:off x="8621074" y="330686"/>
              <a:ext cx="424080" cy="340200"/>
            </p14:xfrm>
          </p:contentPart>
        </mc:Choice>
        <mc:Fallback xmlns="">
          <p:pic>
            <p:nvPicPr>
              <p:cNvPr id="13" name="Mürekkep 12">
                <a:extLst>
                  <a:ext uri="{FF2B5EF4-FFF2-40B4-BE49-F238E27FC236}">
                    <a16:creationId xmlns:a16="http://schemas.microsoft.com/office/drawing/2014/main" id="{CB10D7BC-29FD-4171-9CF6-908F15570A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8434" y="267686"/>
                <a:ext cx="54972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D5C598D8-E957-4F9B-9DB8-AF6889B81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 Structures and Algorithms in Java - 4th Edition: Amazon.com: Books">
            <a:extLst>
              <a:ext uri="{FF2B5EF4-FFF2-40B4-BE49-F238E27FC236}">
                <a16:creationId xmlns:a16="http://schemas.microsoft.com/office/drawing/2014/main" id="{36A5A887-6D15-4861-AAC6-6CC87DCE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92" y="456798"/>
            <a:ext cx="2570803" cy="32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racle America, Inc. Apps on the App Store">
            <a:extLst>
              <a:ext uri="{FF2B5EF4-FFF2-40B4-BE49-F238E27FC236}">
                <a16:creationId xmlns:a16="http://schemas.microsoft.com/office/drawing/2014/main" id="{869DEF21-293B-4DBF-87B6-74133672A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r="1693"/>
          <a:stretch/>
        </p:blipFill>
        <p:spPr bwMode="auto">
          <a:xfrm>
            <a:off x="403859" y="1960084"/>
            <a:ext cx="1428751" cy="148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6;p61">
            <a:extLst>
              <a:ext uri="{FF2B5EF4-FFF2-40B4-BE49-F238E27FC236}">
                <a16:creationId xmlns:a16="http://schemas.microsoft.com/office/drawing/2014/main" id="{FFB299BC-5FA3-4BD9-B32C-FF4370C8C302}"/>
              </a:ext>
            </a:extLst>
          </p:cNvPr>
          <p:cNvSpPr/>
          <p:nvPr/>
        </p:nvSpPr>
        <p:spPr>
          <a:xfrm>
            <a:off x="373986" y="3485216"/>
            <a:ext cx="1625138" cy="35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Oracle</a:t>
            </a:r>
            <a:r>
              <a:rPr lang="tr-TR" sz="1800" b="1" dirty="0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Docs</a:t>
            </a:r>
            <a:endParaRPr sz="1800" b="1" dirty="0">
              <a:solidFill>
                <a:schemeClr val="bg1"/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6" name="Picture 10" descr="Best Competitive Coding Websites To Brush up Programming skills In 2019 -  The Indian Wire">
            <a:extLst>
              <a:ext uri="{FF2B5EF4-FFF2-40B4-BE49-F238E27FC236}">
                <a16:creationId xmlns:a16="http://schemas.microsoft.com/office/drawing/2014/main" id="{F57A4373-1B32-4860-8585-6D3F62E9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73" y="1947839"/>
            <a:ext cx="1483747" cy="153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16;p61">
            <a:extLst>
              <a:ext uri="{FF2B5EF4-FFF2-40B4-BE49-F238E27FC236}">
                <a16:creationId xmlns:a16="http://schemas.microsoft.com/office/drawing/2014/main" id="{04D7CBB4-67E8-463B-8D5A-192255C6CFEF}"/>
              </a:ext>
            </a:extLst>
          </p:cNvPr>
          <p:cNvSpPr/>
          <p:nvPr/>
        </p:nvSpPr>
        <p:spPr>
          <a:xfrm>
            <a:off x="3925965" y="3500039"/>
            <a:ext cx="2026859" cy="35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Geeks</a:t>
            </a:r>
            <a:r>
              <a:rPr lang="tr-TR" sz="1800" b="1" dirty="0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for</a:t>
            </a:r>
            <a:r>
              <a:rPr lang="tr-TR" sz="1800" b="1" dirty="0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 </a:t>
            </a: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Geeks</a:t>
            </a:r>
            <a:endParaRPr sz="1800" b="1" dirty="0">
              <a:solidFill>
                <a:schemeClr val="bg1"/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pic>
        <p:nvPicPr>
          <p:cNvPr id="8" name="Picture 8" descr="Wikipedia Png Images Download - High Resolution Wikipedia Logo, Transparent  Png - kindpng">
            <a:extLst>
              <a:ext uri="{FF2B5EF4-FFF2-40B4-BE49-F238E27FC236}">
                <a16:creationId xmlns:a16="http://schemas.microsoft.com/office/drawing/2014/main" id="{54BAC44E-FF26-4F5C-9A3D-5D01954F3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0095"/>
          <a:stretch/>
        </p:blipFill>
        <p:spPr bwMode="auto">
          <a:xfrm>
            <a:off x="2180710" y="1960084"/>
            <a:ext cx="1553711" cy="148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16;p61">
            <a:extLst>
              <a:ext uri="{FF2B5EF4-FFF2-40B4-BE49-F238E27FC236}">
                <a16:creationId xmlns:a16="http://schemas.microsoft.com/office/drawing/2014/main" id="{7EA43FDF-336A-4155-8583-A75543310DFE}"/>
              </a:ext>
            </a:extLst>
          </p:cNvPr>
          <p:cNvSpPr/>
          <p:nvPr/>
        </p:nvSpPr>
        <p:spPr>
          <a:xfrm>
            <a:off x="2310190" y="3470392"/>
            <a:ext cx="1304711" cy="38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 err="1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Wikipedia</a:t>
            </a:r>
            <a:endParaRPr sz="1800" b="1" dirty="0">
              <a:solidFill>
                <a:schemeClr val="bg1"/>
              </a:solidFill>
              <a:latin typeface="Ubuntu Light" panose="020B0604020202020204" charset="0"/>
              <a:cs typeface="Calibri Light" panose="020F0302020204030204" pitchFamily="34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AB7D992-B8AC-4E95-8E3D-4BFEA3C02E6A}"/>
              </a:ext>
            </a:extLst>
          </p:cNvPr>
          <p:cNvSpPr txBox="1"/>
          <p:nvPr/>
        </p:nvSpPr>
        <p:spPr>
          <a:xfrm>
            <a:off x="1115859" y="904797"/>
            <a:ext cx="45043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i="1" dirty="0">
                <a:solidFill>
                  <a:schemeClr val="bg1"/>
                </a:solidFill>
                <a:latin typeface="Ubuntu Light" panose="020B0604020202020204" charset="0"/>
                <a:cs typeface="Calibri Light" panose="020F0302020204030204" pitchFamily="34" charset="0"/>
              </a:rPr>
              <a:t>Faydalanılan kaynaklar</a:t>
            </a:r>
          </a:p>
          <a:p>
            <a:endParaRPr lang="en-US" dirty="0"/>
          </a:p>
        </p:txBody>
      </p:sp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D4CC56E9-0234-42BF-9D3B-32D77975C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235" y="3679391"/>
            <a:ext cx="1300160" cy="13001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43" name="Google Shape;943;p30"/>
          <p:cNvSpPr txBox="1">
            <a:spLocks noGrp="1"/>
          </p:cNvSpPr>
          <p:nvPr>
            <p:ph type="body" idx="4294967295"/>
          </p:nvPr>
        </p:nvSpPr>
        <p:spPr>
          <a:xfrm>
            <a:off x="2676700" y="3577140"/>
            <a:ext cx="3790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tr-TR" sz="1200" dirty="0">
                <a:solidFill>
                  <a:schemeClr val="bg1"/>
                </a:solidFill>
                <a:latin typeface="+mj-lt"/>
              </a:rPr>
              <a:t>Şimdi Soru-Cevap Zamanı...</a:t>
            </a:r>
            <a:endParaRPr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44" name="Google Shape;944;p30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5" name="Google Shape;945;p30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SzPts val="1200"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pPr algn="l">
                <a:buSzPts val="1200"/>
              </a:pPr>
              <a:t>30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946" name="Google Shape;946;p30"/>
          <p:cNvSpPr txBox="1">
            <a:spLocks noGrp="1"/>
          </p:cNvSpPr>
          <p:nvPr>
            <p:ph type="ctrTitle"/>
          </p:nvPr>
        </p:nvSpPr>
        <p:spPr>
          <a:xfrm>
            <a:off x="2705500" y="1854400"/>
            <a:ext cx="3790500" cy="1381099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tr-TR" i="1" dirty="0"/>
              <a:t>Teşekkürler!</a:t>
            </a:r>
            <a:endParaRPr i="1" dirty="0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E23B2A2-8B83-4388-AF62-15C4A325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043" y="3635008"/>
            <a:ext cx="1133692" cy="11336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İçerik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572001" y="1065221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Genel Tekrar Part-1</a:t>
            </a:r>
            <a:endParaRPr sz="1400"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3"/>
          </p:nvPr>
        </p:nvSpPr>
        <p:spPr>
          <a:xfrm>
            <a:off x="4572000" y="2703105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00" b="1" dirty="0"/>
              <a:t>Döngüler</a:t>
            </a:r>
            <a:r>
              <a:rPr lang="tr-TR" sz="1100" dirty="0"/>
              <a:t> [</a:t>
            </a:r>
            <a:r>
              <a:rPr lang="tr-TR" sz="1100" dirty="0" err="1"/>
              <a:t>Loops</a:t>
            </a:r>
            <a:r>
              <a:rPr lang="tr-TR" sz="1100" dirty="0"/>
              <a:t> (</a:t>
            </a:r>
            <a:r>
              <a:rPr lang="tr-TR" sz="1100" dirty="0" err="1"/>
              <a:t>while</a:t>
            </a:r>
            <a:r>
              <a:rPr lang="tr-TR" sz="1100" dirty="0"/>
              <a:t>, do-</a:t>
            </a:r>
            <a:r>
              <a:rPr lang="tr-TR" sz="1100" dirty="0" err="1"/>
              <a:t>while</a:t>
            </a:r>
            <a:r>
              <a:rPr lang="tr-TR" sz="1100" dirty="0"/>
              <a:t>, </a:t>
            </a:r>
            <a:r>
              <a:rPr lang="tr-TR" sz="1100" dirty="0" err="1"/>
              <a:t>for</a:t>
            </a:r>
            <a:r>
              <a:rPr lang="tr-TR" sz="1100" dirty="0"/>
              <a:t>, </a:t>
            </a:r>
            <a:r>
              <a:rPr lang="tr-TR" sz="1100" dirty="0" err="1"/>
              <a:t>for-each</a:t>
            </a:r>
            <a:r>
              <a:rPr lang="tr-TR" sz="1100" dirty="0"/>
              <a:t>)] ve </a:t>
            </a:r>
            <a:r>
              <a:rPr lang="tr-TR" sz="1100" b="1" dirty="0" err="1"/>
              <a:t>Metodlar</a:t>
            </a:r>
            <a:r>
              <a:rPr lang="tr-TR" sz="1100" dirty="0"/>
              <a:t>(</a:t>
            </a:r>
            <a:r>
              <a:rPr lang="tr-TR" sz="1100" dirty="0" err="1"/>
              <a:t>Methods-Functionals-Procedures</a:t>
            </a:r>
            <a:r>
              <a:rPr lang="tr-TR" sz="1100" dirty="0"/>
              <a:t>)</a:t>
            </a:r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572001" y="2192446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Genel Tekrar Part-2</a:t>
            </a:r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4572000" y="1575875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r-TR" sz="1100" b="1" dirty="0"/>
              <a:t>Veri Tipleri</a:t>
            </a:r>
            <a:r>
              <a:rPr lang="tr-TR" sz="1100" dirty="0"/>
              <a:t>,</a:t>
            </a:r>
            <a:r>
              <a:rPr lang="tr-TR" sz="1100" b="1" dirty="0"/>
              <a:t> Değişkenler</a:t>
            </a:r>
            <a:r>
              <a:rPr lang="tr-TR" sz="1100" dirty="0"/>
              <a:t>, Kullanıcıdan </a:t>
            </a:r>
            <a:r>
              <a:rPr lang="tr-TR" sz="1100" b="1" dirty="0"/>
              <a:t>Girdi</a:t>
            </a:r>
            <a:r>
              <a:rPr lang="tr-TR" sz="1100" dirty="0"/>
              <a:t> (</a:t>
            </a:r>
            <a:r>
              <a:rPr lang="tr-TR" sz="1100" dirty="0" err="1"/>
              <a:t>Input</a:t>
            </a:r>
            <a:r>
              <a:rPr lang="tr-TR" sz="1100" dirty="0"/>
              <a:t>) Alınması ve </a:t>
            </a:r>
            <a:r>
              <a:rPr lang="tr-TR" sz="1100" b="1" dirty="0"/>
              <a:t>Çıktı</a:t>
            </a:r>
            <a:r>
              <a:rPr lang="tr-TR" sz="1100" dirty="0"/>
              <a:t> (</a:t>
            </a:r>
            <a:r>
              <a:rPr lang="tr-TR" sz="1100" dirty="0" err="1"/>
              <a:t>Output</a:t>
            </a:r>
            <a:r>
              <a:rPr lang="tr-TR" sz="1100" dirty="0"/>
              <a:t>) verilmesi, Temel </a:t>
            </a:r>
            <a:r>
              <a:rPr lang="tr-TR" sz="1100" b="1" dirty="0"/>
              <a:t>Operatörler</a:t>
            </a:r>
            <a:r>
              <a:rPr lang="tr-TR" sz="1100" dirty="0"/>
              <a:t>, </a:t>
            </a:r>
            <a:r>
              <a:rPr lang="tr-TR" sz="1100" b="1" dirty="0"/>
              <a:t>Koşul </a:t>
            </a:r>
            <a:r>
              <a:rPr lang="tr-TR" sz="1100" b="1" dirty="0" err="1"/>
              <a:t>Ifadeleri</a:t>
            </a:r>
            <a:r>
              <a:rPr lang="tr-TR" sz="1100" b="1" dirty="0"/>
              <a:t> </a:t>
            </a:r>
            <a:r>
              <a:rPr lang="tr-TR" sz="1100" dirty="0"/>
              <a:t>[</a:t>
            </a:r>
            <a:r>
              <a:rPr lang="tr-TR" sz="1100" dirty="0" err="1"/>
              <a:t>Conditional</a:t>
            </a:r>
            <a:r>
              <a:rPr lang="tr-TR" sz="1100" dirty="0"/>
              <a:t> </a:t>
            </a:r>
            <a:r>
              <a:rPr lang="tr-TR" sz="1100" dirty="0" err="1"/>
              <a:t>Statements</a:t>
            </a:r>
            <a:r>
              <a:rPr lang="tr-TR" sz="1100" dirty="0"/>
              <a:t>(</a:t>
            </a:r>
            <a:r>
              <a:rPr lang="tr-TR" sz="1100" dirty="0" err="1"/>
              <a:t>if</a:t>
            </a:r>
            <a:r>
              <a:rPr lang="tr-TR" sz="1100" dirty="0"/>
              <a:t>-else, </a:t>
            </a:r>
            <a:r>
              <a:rPr lang="tr-TR" sz="1100" dirty="0" err="1"/>
              <a:t>switch</a:t>
            </a:r>
            <a:r>
              <a:rPr lang="tr-TR" sz="1100" dirty="0"/>
              <a:t> </a:t>
            </a:r>
            <a:r>
              <a:rPr lang="tr-TR" sz="1100" dirty="0" err="1"/>
              <a:t>case</a:t>
            </a:r>
            <a:r>
              <a:rPr lang="tr-TR" sz="1100" dirty="0"/>
              <a:t>)] ve Kahoot-1</a:t>
            </a:r>
            <a:endParaRPr sz="1100"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572000" y="3833923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00" dirty="0"/>
              <a:t>Öğrendiklerimizi Pekiştirmek Amacı ile Özenle Seçilmiş Algoritmaların Çözümü ve Kahoot-2</a:t>
            </a:r>
            <a:endParaRPr sz="1100"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572001" y="3319687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dirty="0"/>
              <a:t>Algoritma Çözümlemeleri</a:t>
            </a:r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34878" y="-14285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Veri Tipi Nedir?</a:t>
            </a:r>
            <a:endParaRPr b="1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66802" y="11209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5C04D6-7F8D-4B70-BEF5-3CE534B6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74" y="1265418"/>
            <a:ext cx="5749460" cy="3162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C1A84A12-20E1-4E73-81CF-08A2E65FD48D}"/>
                  </a:ext>
                </a:extLst>
              </p14:cNvPr>
              <p14:cNvContentPartPr/>
              <p14:nvPr/>
            </p14:nvContentPartPr>
            <p14:xfrm>
              <a:off x="725114" y="2096945"/>
              <a:ext cx="480960" cy="2196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C1A84A12-20E1-4E73-81CF-08A2E65FD4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474" y="1989305"/>
                <a:ext cx="588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39250736-B917-4C99-BCF1-D53A7B9DF332}"/>
                  </a:ext>
                </a:extLst>
              </p14:cNvPr>
              <p14:cNvContentPartPr/>
              <p14:nvPr/>
            </p14:nvContentPartPr>
            <p14:xfrm>
              <a:off x="1230194" y="2097665"/>
              <a:ext cx="360" cy="360"/>
            </p14:xfrm>
          </p:contentPart>
        </mc:Choice>
        <mc:Fallback xmlns=""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39250736-B917-4C99-BCF1-D53A7B9DF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554" y="199002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BBC57A9B-12FC-4BCB-A25B-D3D6D3B23D9F}"/>
                  </a:ext>
                </a:extLst>
              </p14:cNvPr>
              <p14:cNvContentPartPr/>
              <p14:nvPr/>
            </p14:nvContentPartPr>
            <p14:xfrm>
              <a:off x="635114" y="2002265"/>
              <a:ext cx="909360" cy="19908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BBC57A9B-12FC-4BCB-A25B-D3D6D3B23D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474" y="1939625"/>
                <a:ext cx="1035000" cy="324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0A2F9D45-9BB8-4FB3-A7AB-AD25C722A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0D8DF1CC-64FF-49C8-B6F3-CEC2F3997540}"/>
                  </a:ext>
                </a:extLst>
              </p14:cNvPr>
              <p14:cNvContentPartPr/>
              <p14:nvPr/>
            </p14:nvContentPartPr>
            <p14:xfrm>
              <a:off x="8119599" y="4457329"/>
              <a:ext cx="392400" cy="60048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0D8DF1CC-64FF-49C8-B6F3-CEC2F39975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56599" y="4394689"/>
                <a:ext cx="518040" cy="72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5;p34">
            <a:extLst>
              <a:ext uri="{FF2B5EF4-FFF2-40B4-BE49-F238E27FC236}">
                <a16:creationId xmlns:a16="http://schemas.microsoft.com/office/drawing/2014/main" id="{77DC41B4-BF96-4628-95FE-1D1D6C24C6B2}"/>
              </a:ext>
            </a:extLst>
          </p:cNvPr>
          <p:cNvSpPr txBox="1">
            <a:spLocks/>
          </p:cNvSpPr>
          <p:nvPr/>
        </p:nvSpPr>
        <p:spPr>
          <a:xfrm>
            <a:off x="1453754" y="1552698"/>
            <a:ext cx="6236492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latin typeface="Ubuntu Light" panose="020B0604020202020204" charset="0"/>
              </a:rPr>
              <a:t>Veri </a:t>
            </a:r>
            <a:r>
              <a:rPr lang="en-US" sz="2000" b="1" dirty="0" err="1">
                <a:solidFill>
                  <a:schemeClr val="tx1"/>
                </a:solidFill>
                <a:latin typeface="Ubuntu Light" panose="020B0604020202020204" charset="0"/>
              </a:rPr>
              <a:t>türü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bilgisayar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programlamasının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tür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sisteminde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veriyi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açıklamak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üzere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Ubuntu Light" panose="020B0604020202020204" charset="0"/>
              </a:rPr>
              <a:t>kurulmuştur</a:t>
            </a:r>
            <a:r>
              <a:rPr lang="en-US" sz="2000" dirty="0">
                <a:solidFill>
                  <a:schemeClr val="tx1"/>
                </a:solidFill>
                <a:latin typeface="Ubuntu Light" panose="020B0604020202020204" charset="0"/>
              </a:rPr>
              <a:t>. </a:t>
            </a:r>
            <a:endParaRPr lang="tr-TR" sz="2000" dirty="0">
              <a:solidFill>
                <a:schemeClr val="tx1"/>
              </a:solidFill>
              <a:latin typeface="Ubuntu Light" panose="020B0604020202020204" charset="0"/>
            </a:endParaRPr>
          </a:p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endParaRPr lang="tr-TR" sz="2000" b="0" i="0" dirty="0">
              <a:solidFill>
                <a:schemeClr val="tx1"/>
              </a:solidFill>
              <a:effectLst/>
              <a:latin typeface="Ubuntu Light" panose="020B0604020202020204" charset="0"/>
            </a:endParaRPr>
          </a:p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Bir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veri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türü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,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temsil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etmeyi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,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yorumlamayı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ve</a:t>
            </a:r>
            <a:r>
              <a:rPr lang="tr-TR" sz="2000" dirty="0">
                <a:solidFill>
                  <a:schemeClr val="tx1"/>
                </a:solidFill>
                <a:latin typeface="Ubuntu Light" panose="020B0604020202020204" charset="0"/>
              </a:rPr>
              <a:t> algoritmaları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 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veya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bilgisayar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belleğini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veya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diğer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yapılarını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Ubuntu Light" panose="020B0604020202020204" charset="0"/>
              </a:rPr>
              <a:t>tanımlar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buntu Light" panose="020B0604020202020204" charset="0"/>
              </a:rPr>
              <a:t>.</a:t>
            </a:r>
            <a:endParaRPr lang="en-US" sz="1600" dirty="0">
              <a:solidFill>
                <a:schemeClr val="tx1"/>
              </a:solidFill>
              <a:latin typeface="Ubuntu Light" panose="020B0604020202020204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A5B46E55-5C61-443E-AAB7-7AF9D1CB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600" y="815334"/>
            <a:ext cx="3991288" cy="482400"/>
          </a:xfrm>
        </p:spPr>
        <p:txBody>
          <a:bodyPr/>
          <a:lstStyle/>
          <a:p>
            <a:r>
              <a:rPr lang="tr-TR" dirty="0"/>
              <a:t>Veri Tipi-Türü (Data </a:t>
            </a:r>
            <a:r>
              <a:rPr lang="tr-TR" dirty="0" err="1"/>
              <a:t>Type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8" name="Google Shape;215;p34">
            <a:extLst>
              <a:ext uri="{FF2B5EF4-FFF2-40B4-BE49-F238E27FC236}">
                <a16:creationId xmlns:a16="http://schemas.microsoft.com/office/drawing/2014/main" id="{F14ABD8F-936A-40B1-BCB1-A2373B5AF5B5}"/>
              </a:ext>
            </a:extLst>
          </p:cNvPr>
          <p:cNvSpPr txBox="1">
            <a:spLocks/>
          </p:cNvSpPr>
          <p:nvPr/>
        </p:nvSpPr>
        <p:spPr>
          <a:xfrm>
            <a:off x="4232031" y="4710231"/>
            <a:ext cx="5016646" cy="64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rgbClr val="000000"/>
              </a:buClr>
              <a:buSzPts val="1100"/>
              <a:buFont typeface="Arial"/>
              <a:buNone/>
            </a:pPr>
            <a:r>
              <a:rPr lang="tr-TR" sz="1600" b="1" dirty="0">
                <a:solidFill>
                  <a:schemeClr val="bg1"/>
                </a:solidFill>
                <a:latin typeface="Ubuntu Light" panose="020B0604020202020204" charset="0"/>
              </a:rPr>
              <a:t>Kaynakça: https://tr.wikipedia.org/wiki/Veri_tipi</a:t>
            </a:r>
            <a:endParaRPr lang="en-US" sz="1200" dirty="0">
              <a:solidFill>
                <a:schemeClr val="bg1"/>
              </a:solidFill>
              <a:latin typeface="Ubuntu Light" panose="020B0604020202020204" charset="0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DADB7A4-5B75-45D5-B50A-EC490F24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08" y="0"/>
            <a:ext cx="1133692" cy="11336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İlkel(</a:t>
            </a:r>
            <a:r>
              <a:rPr lang="tr-TR" sz="2400" dirty="0" err="1"/>
              <a:t>Primitive</a:t>
            </a:r>
            <a:r>
              <a:rPr lang="tr-TR" sz="2400" dirty="0"/>
              <a:t> || Base </a:t>
            </a:r>
            <a:r>
              <a:rPr lang="tr-TR" sz="2400" dirty="0" err="1"/>
              <a:t>Types</a:t>
            </a:r>
            <a:r>
              <a:rPr lang="tr-TR" sz="2400" dirty="0"/>
              <a:t>) Veri Tipleri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7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9D08D3-52E9-4CA8-9906-EF9ECA3DF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488" y="1339784"/>
            <a:ext cx="7919589" cy="31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Örnek Zamanı –&gt; ../Base.java</a:t>
            </a:r>
            <a:endParaRPr sz="24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5" name="Google Shape;243;p38">
            <a:extLst>
              <a:ext uri="{FF2B5EF4-FFF2-40B4-BE49-F238E27FC236}">
                <a16:creationId xmlns:a16="http://schemas.microsoft.com/office/drawing/2014/main" id="{2206211F-1A0E-4CC9-AFC5-5EB5091A7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342" y="1360821"/>
            <a:ext cx="8068012" cy="268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Gösterilen </a:t>
            </a:r>
            <a:r>
              <a:rPr lang="tr-TR" b="1" dirty="0">
                <a:latin typeface="Ubuntu Light" panose="020B0604020202020204" charset="0"/>
              </a:rPr>
              <a:t>kod </a:t>
            </a:r>
            <a:r>
              <a:rPr lang="tr-TR" b="1" dirty="0" err="1">
                <a:latin typeface="Ubuntu Light" panose="020B0604020202020204" charset="0"/>
              </a:rPr>
              <a:t>Github</a:t>
            </a:r>
            <a:r>
              <a:rPr lang="tr-TR" dirty="0">
                <a:latin typeface="Ubuntu Light" panose="020B0604020202020204" charset="0"/>
              </a:rPr>
              <a:t> hesabımızda </a:t>
            </a:r>
            <a:r>
              <a:rPr lang="tr-TR" b="1" dirty="0">
                <a:latin typeface="Ubuntu Light" panose="020B0604020202020204" charset="0"/>
              </a:rPr>
              <a:t>paylaşılmıştır ya da paylaşılacaktır</a:t>
            </a:r>
            <a:r>
              <a:rPr lang="tr-TR" dirty="0">
                <a:latin typeface="Ubuntu Light" panose="020B060402020202020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Bu ders ile ilgili </a:t>
            </a:r>
            <a:r>
              <a:rPr lang="tr-TR" dirty="0" err="1">
                <a:latin typeface="Ubuntu Light" panose="020B0604020202020204" charset="0"/>
              </a:rPr>
              <a:t>repository’i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b="1" dirty="0">
                <a:latin typeface="Ubuntu Light" panose="020B0604020202020204" charset="0"/>
              </a:rPr>
              <a:t>göremiyorsanız</a:t>
            </a:r>
            <a:r>
              <a:rPr lang="tr-TR" dirty="0">
                <a:latin typeface="Ubuntu Light" panose="020B0604020202020204" charset="0"/>
              </a:rPr>
              <a:t> </a:t>
            </a:r>
            <a:r>
              <a:rPr lang="tr-TR" dirty="0" err="1">
                <a:latin typeface="Ubuntu Light" panose="020B0604020202020204" charset="0"/>
              </a:rPr>
              <a:t>Discord</a:t>
            </a:r>
            <a:r>
              <a:rPr lang="tr-TR" dirty="0">
                <a:latin typeface="Ubuntu Light" panose="020B0604020202020204" charset="0"/>
              </a:rPr>
              <a:t> üzerinden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latin typeface="Ubuntu Light" panose="020B0604020202020204" charset="0"/>
              </a:rPr>
              <a:t>BOOTCAMP -&gt; #soru-cevap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Ubuntu Light" panose="020B0604020202020204" charset="0"/>
              </a:rPr>
              <a:t>kanalına yazmanızı rica ediyorum.</a:t>
            </a: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Ubuntu Light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2E2E71A9-C827-4364-B3D2-D2BA3D0C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99" y="2768870"/>
            <a:ext cx="871622" cy="87162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BE342795-D1F6-4683-8C74-6E3B62434AB8}"/>
              </a:ext>
            </a:extLst>
          </p:cNvPr>
          <p:cNvSpPr txBox="1"/>
          <p:nvPr/>
        </p:nvSpPr>
        <p:spPr>
          <a:xfrm>
            <a:off x="3739662" y="297384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github.com/</a:t>
            </a:r>
            <a:r>
              <a:rPr lang="tr-TR" sz="2400" b="1" dirty="0" err="1"/>
              <a:t>folksdev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422810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İlkel Olmayan(Non-Primitive) Veri Tipleri</a:t>
            </a:r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243;p38">
                <a:extLst>
                  <a:ext uri="{FF2B5EF4-FFF2-40B4-BE49-F238E27FC236}">
                    <a16:creationId xmlns:a16="http://schemas.microsoft.com/office/drawing/2014/main" id="{CC04BB04-8A76-4D0A-883D-DEF2C318036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8044" y="1554564"/>
                <a:ext cx="3883956" cy="26841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Ubuntu Light" panose="020B0604020202020204" charset="0"/>
                  </a:rPr>
                  <a:t>String &amp;&amp;  </a:t>
                </a:r>
                <a:r>
                  <a:rPr lang="tr-TR" dirty="0" err="1">
                    <a:latin typeface="Ubuntu Light" panose="020B0604020202020204" charset="0"/>
                  </a:rPr>
                  <a:t>Array</a:t>
                </a:r>
                <a:r>
                  <a:rPr lang="tr-TR" dirty="0">
                    <a:latin typeface="Ubuntu Light" panose="020B0604020202020204" charset="0"/>
                  </a:rPr>
                  <a:t> &amp;&amp; </a:t>
                </a:r>
                <a:r>
                  <a:rPr lang="tr-TR" dirty="0" err="1">
                    <a:latin typeface="Ubuntu Light" panose="020B0604020202020204" charset="0"/>
                  </a:rPr>
                  <a:t>List</a:t>
                </a:r>
                <a:r>
                  <a:rPr lang="tr-TR" dirty="0">
                    <a:latin typeface="Ubuntu Light" panose="020B0604020202020204" charset="0"/>
                  </a:rPr>
                  <a:t> &amp;&amp; </a:t>
                </a:r>
                <a:r>
                  <a:rPr lang="tr-TR" dirty="0" err="1">
                    <a:latin typeface="Ubuntu Light" panose="020B0604020202020204" charset="0"/>
                  </a:rPr>
                  <a:t>Stack</a:t>
                </a:r>
                <a:r>
                  <a:rPr lang="tr-TR" dirty="0">
                    <a:latin typeface="Ubuntu Light" panose="020B0604020202020204" charset="0"/>
                  </a:rPr>
                  <a:t> &amp;&amp; Set &amp;&amp; </a:t>
                </a:r>
                <a:r>
                  <a:rPr lang="tr-TR" dirty="0" err="1">
                    <a:latin typeface="Ubuntu Light" panose="020B0604020202020204" charset="0"/>
                  </a:rPr>
                  <a:t>Vector</a:t>
                </a:r>
                <a:r>
                  <a:rPr lang="tr-TR" dirty="0">
                    <a:latin typeface="Ubuntu Light" panose="020B0604020202020204" charset="0"/>
                  </a:rPr>
                  <a:t> &amp;&amp; </a:t>
                </a:r>
                <a:r>
                  <a:rPr lang="tr-TR" dirty="0" err="1">
                    <a:latin typeface="Ubuntu Light" panose="020B0604020202020204" charset="0"/>
                  </a:rPr>
                  <a:t>Classes</a:t>
                </a:r>
                <a:r>
                  <a:rPr lang="tr-TR" dirty="0">
                    <a:latin typeface="Ubuntu Light" panose="020B0604020202020204" charset="0"/>
                  </a:rPr>
                  <a:t> &amp;&amp; </a:t>
                </a:r>
                <a:r>
                  <a:rPr lang="tr-TR" dirty="0" err="1">
                    <a:latin typeface="Ubuntu Light" panose="020B0604020202020204" charset="0"/>
                  </a:rPr>
                  <a:t>Interfaces</a:t>
                </a:r>
                <a:r>
                  <a:rPr lang="tr-TR" dirty="0">
                    <a:latin typeface="Ubuntu Light" panose="020B0604020202020204" charset="0"/>
                  </a:rPr>
                  <a:t> ….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tr-TR" dirty="0">
                  <a:latin typeface="Ubuntu Light" panose="020B0604020202020204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STRING BIR PRIMITIVE TYPE DEĞİLDİR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tr-TR" b="1" dirty="0">
                  <a:solidFill>
                    <a:schemeClr val="dk2"/>
                  </a:solidFill>
                  <a:latin typeface="Ubuntu Light" panose="020B0604020202020204" charset="0"/>
                  <a:ea typeface="Ubuntu"/>
                  <a:cs typeface="Ubuntu"/>
                  <a:sym typeface="Ubuntu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Örneğin </a:t>
                </a:r>
                <a:r>
                  <a:rPr lang="tr-TR" b="1" dirty="0" err="1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byte</a:t>
                </a:r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 -128 ile 127 arasında değer alır. Peki bir </a:t>
                </a:r>
                <a:r>
                  <a:rPr lang="tr-TR" b="1" dirty="0" err="1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String’in</a:t>
                </a:r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 hafızasını doğrudan belirlemek doğru mudur?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tr-TR" b="1" dirty="0">
                  <a:solidFill>
                    <a:schemeClr val="dk2"/>
                  </a:solidFill>
                  <a:latin typeface="Ubuntu Light" panose="020B0604020202020204" charset="0"/>
                  <a:ea typeface="Ubuntu"/>
                  <a:cs typeface="Ubuntu"/>
                  <a:sym typeface="Ubuntu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dirty="0" err="1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Max</a:t>
                </a:r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 </a:t>
                </a:r>
                <a:r>
                  <a:rPr lang="tr-TR" b="1" dirty="0" err="1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Min</a:t>
                </a:r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 değer hesaplama: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tr-TR" b="1" i="1" dirty="0">
                  <a:solidFill>
                    <a:schemeClr val="dk2"/>
                  </a:solidFill>
                  <a:latin typeface="Cambria Math" panose="02040503050406030204" pitchFamily="18" charset="0"/>
                  <a:ea typeface="Ubuntu"/>
                  <a:cs typeface="Ubuntu"/>
                  <a:sym typeface="Ubuntu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𝒏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=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𝒃𝒊𝒕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 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𝒔𝒂𝒚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𝚤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𝒔</m:t>
                      </m:r>
                      <m:r>
                        <a:rPr lang="tr-TR" b="1" i="1" smtClean="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Ubuntu"/>
                          <a:cs typeface="Ubuntu"/>
                          <a:sym typeface="Ubuntu"/>
                        </a:rPr>
                        <m:t>𝚤</m:t>
                      </m:r>
                    </m:oMath>
                  </m:oMathPara>
                </a14:m>
                <a:endParaRPr lang="tr-TR" b="1" dirty="0">
                  <a:solidFill>
                    <a:schemeClr val="dk2"/>
                  </a:solidFill>
                  <a:latin typeface="Ubuntu Light" panose="020B0604020202020204" charset="0"/>
                  <a:ea typeface="Ubuntu"/>
                  <a:cs typeface="Ubuntu"/>
                  <a:sym typeface="Ubuntu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tr-TR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buntu"/>
                        <a:cs typeface="Ubuntu"/>
                        <a:sym typeface="Ubuntu"/>
                      </a:rPr>
                      <m:t>𝑴𝒊𝒏</m:t>
                    </m:r>
                    <m:r>
                      <a:rPr lang="tr-TR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buntu"/>
                        <a:cs typeface="Ubuntu"/>
                        <a:sym typeface="Ubuntu"/>
                      </a:rPr>
                      <m:t>=</m:t>
                    </m:r>
                    <m:sSup>
                      <m:sSupPr>
                        <m:ctrlP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</m:ctrlPr>
                      </m:sSupPr>
                      <m:e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−</m:t>
                        </m:r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𝟐</m:t>
                        </m:r>
                      </m:e>
                      <m:sup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𝒏</m:t>
                        </m:r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−</m:t>
                        </m:r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𝟏</m:t>
                        </m:r>
                      </m:sup>
                    </m:sSup>
                    <m:r>
                      <a:rPr lang="tr-TR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sym typeface="Ubuntu"/>
                      </a:rPr>
                      <m:t> &amp;&amp; </m:t>
                    </m:r>
                    <m:r>
                      <a:rPr lang="tr-TR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sym typeface="Ubuntu"/>
                      </a:rPr>
                      <m:t>𝑴𝒂𝒙</m:t>
                    </m:r>
                    <m:r>
                      <a:rPr lang="tr-TR" b="1" i="1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Ubuntu"/>
                        <a:cs typeface="Ubuntu"/>
                        <a:sym typeface="Ubuntu"/>
                      </a:rPr>
                      <m:t>=</m:t>
                    </m:r>
                    <m:sSup>
                      <m:sSupPr>
                        <m:ctrlPr>
                          <a:rPr lang="tr-TR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</m:ctrlPr>
                      </m:sSupPr>
                      <m:e>
                        <m:r>
                          <a:rPr lang="tr-TR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𝟐</m:t>
                        </m:r>
                      </m:e>
                      <m:sup>
                        <m:r>
                          <a:rPr lang="tr-TR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𝒏</m:t>
                        </m:r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−</m:t>
                        </m:r>
                        <m:r>
                          <a:rPr lang="tr-TR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Ubuntu"/>
                          </a:rPr>
                          <m:t>𝟏</m:t>
                        </m:r>
                      </m:sup>
                    </m:sSup>
                    <m:r>
                      <a:rPr lang="tr-TR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sym typeface="Ubuntu"/>
                      </a:rPr>
                      <m:t>−</m:t>
                    </m:r>
                    <m:r>
                      <a:rPr lang="tr-TR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sym typeface="Ubuntu"/>
                      </a:rPr>
                      <m:t>𝟏</m:t>
                    </m:r>
                  </m:oMath>
                </a14:m>
                <a:r>
                  <a:rPr lang="tr-TR" b="1" dirty="0">
                    <a:solidFill>
                      <a:schemeClr val="dk2"/>
                    </a:solidFill>
                    <a:latin typeface="Ubuntu Light" panose="020B0604020202020204" charset="0"/>
                    <a:ea typeface="Ubuntu"/>
                    <a:cs typeface="Ubuntu"/>
                    <a:sym typeface="Ubuntu"/>
                  </a:rPr>
                  <a:t> </a:t>
                </a:r>
              </a:p>
            </p:txBody>
          </p:sp>
        </mc:Choice>
        <mc:Fallback>
          <p:sp>
            <p:nvSpPr>
              <p:cNvPr id="5" name="Google Shape;243;p38">
                <a:extLst>
                  <a:ext uri="{FF2B5EF4-FFF2-40B4-BE49-F238E27FC236}">
                    <a16:creationId xmlns:a16="http://schemas.microsoft.com/office/drawing/2014/main" id="{CC04BB04-8A76-4D0A-883D-DEF2C318036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8044" y="1554564"/>
                <a:ext cx="3883956" cy="2684113"/>
              </a:xfrm>
              <a:prstGeom prst="rect">
                <a:avLst/>
              </a:prstGeom>
              <a:blipFill>
                <a:blip r:embed="rId3"/>
                <a:stretch>
                  <a:fillRect l="-471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D9C3BDC3-8800-4113-929B-475552C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036" y="1360349"/>
            <a:ext cx="3650622" cy="30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056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910</Words>
  <Application>Microsoft Office PowerPoint</Application>
  <PresentationFormat>Ekran Gösterisi (16:9)</PresentationFormat>
  <Paragraphs>150</Paragraphs>
  <Slides>30</Slides>
  <Notes>29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30</vt:i4>
      </vt:variant>
    </vt:vector>
  </HeadingPairs>
  <TitlesOfParts>
    <vt:vector size="41" baseType="lpstr">
      <vt:lpstr>Cambria Math</vt:lpstr>
      <vt:lpstr>Wingdings</vt:lpstr>
      <vt:lpstr>Arial</vt:lpstr>
      <vt:lpstr>Proxima Nova</vt:lpstr>
      <vt:lpstr>Ubuntu</vt:lpstr>
      <vt:lpstr>Ubuntu Light</vt:lpstr>
      <vt:lpstr>Bodoni</vt:lpstr>
      <vt:lpstr>Proxima Nova Semibold</vt:lpstr>
      <vt:lpstr>Arvo</vt:lpstr>
      <vt:lpstr>Minimal Charm</vt:lpstr>
      <vt:lpstr>Slidesgo Final Pages</vt:lpstr>
      <vt:lpstr>PowerPoint Sunusu</vt:lpstr>
      <vt:lpstr>PowerPoint Sunusu</vt:lpstr>
      <vt:lpstr>PowerPoint Sunusu</vt:lpstr>
      <vt:lpstr>İçerik</vt:lpstr>
      <vt:lpstr>Veri Tipi Nedir?</vt:lpstr>
      <vt:lpstr>Veri Tipi-Türü (Data Type)</vt:lpstr>
      <vt:lpstr>İlkel(Primitive || Base Types) Veri Tipleri</vt:lpstr>
      <vt:lpstr>Örnek Zamanı –&gt; ../Base.java</vt:lpstr>
      <vt:lpstr>İlkel Olmayan(Non-Primitive) Veri Tipleri</vt:lpstr>
      <vt:lpstr>PowerPoint Sunusu</vt:lpstr>
      <vt:lpstr>Java’da Input-Output</vt:lpstr>
      <vt:lpstr>Java’da Input-Output</vt:lpstr>
      <vt:lpstr>Örnek Zamanı –&gt; ../InputOutput.java</vt:lpstr>
      <vt:lpstr>Temel Operatörler (Operators)</vt:lpstr>
      <vt:lpstr>PowerPoint Sunusu</vt:lpstr>
      <vt:lpstr>PowerPoint Sunusu</vt:lpstr>
      <vt:lpstr>Koşul Operatörleri  </vt:lpstr>
      <vt:lpstr>Ödev: Bunu switch case ile yazabilir miyiz, cevap evet ise nasıl yazarız</vt:lpstr>
      <vt:lpstr>PowerPoint Sunusu</vt:lpstr>
      <vt:lpstr>PowerPoint Sunusu</vt:lpstr>
      <vt:lpstr>Döngüler(Loops)</vt:lpstr>
      <vt:lpstr>Metodlar(Methods-Functionals-Procedures)</vt:lpstr>
      <vt:lpstr>PowerPoint Sunusu</vt:lpstr>
      <vt:lpstr>PowerPoint Sunusu</vt:lpstr>
      <vt:lpstr>Metodlar(Methods-Functionals-Procedures)</vt:lpstr>
      <vt:lpstr>PowerPoint Sunusu</vt:lpstr>
      <vt:lpstr>Örnek Zamanı –&gt; ../Diamond.java</vt:lpstr>
      <vt:lpstr>Örnek Zamanı –&gt; ../While.java &amp;&amp; ../TrickyWhile.java</vt:lpstr>
      <vt:lpstr>PowerPoint Sunusu</vt:lpstr>
      <vt:lpstr>Teşekkürler!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Çağrı</dc:creator>
  <cp:lastModifiedBy>İBRAHİM BAŞAR YARGICI</cp:lastModifiedBy>
  <cp:revision>49</cp:revision>
  <dcterms:modified xsi:type="dcterms:W3CDTF">2021-10-05T16:18:25Z</dcterms:modified>
</cp:coreProperties>
</file>